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9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charts/chart10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charts/chart11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9.xml" ContentType="application/vnd.openxmlformats-officedocument.presentationml.notesSlide+xml"/>
  <Override PartName="/ppt/charts/chart12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0.xml" ContentType="application/vnd.openxmlformats-officedocument.presentationml.notesSlide+xml"/>
  <Override PartName="/ppt/charts/chart13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1.xml" ContentType="application/vnd.openxmlformats-officedocument.presentationml.notesSlide+xml"/>
  <Override PartName="/ppt/charts/chart14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2.xml" ContentType="application/vnd.openxmlformats-officedocument.presentationml.notesSlide+xml"/>
  <Override PartName="/ppt/charts/chart15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3.xml" ContentType="application/vnd.openxmlformats-officedocument.presentationml.notesSlide+xml"/>
  <Override PartName="/ppt/charts/chart16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4"/>
  </p:sldMasterIdLst>
  <p:notesMasterIdLst>
    <p:notesMasterId r:id="rId20"/>
  </p:notesMasterIdLst>
  <p:handoutMasterIdLst>
    <p:handoutMasterId r:id="rId21"/>
  </p:handoutMasterIdLst>
  <p:sldIdLst>
    <p:sldId id="257" r:id="rId5"/>
    <p:sldId id="293" r:id="rId6"/>
    <p:sldId id="294" r:id="rId7"/>
    <p:sldId id="260" r:id="rId8"/>
    <p:sldId id="276" r:id="rId9"/>
    <p:sldId id="277" r:id="rId10"/>
    <p:sldId id="278" r:id="rId11"/>
    <p:sldId id="279" r:id="rId12"/>
    <p:sldId id="282" r:id="rId13"/>
    <p:sldId id="290" r:id="rId14"/>
    <p:sldId id="285" r:id="rId15"/>
    <p:sldId id="289" r:id="rId16"/>
    <p:sldId id="288" r:id="rId17"/>
    <p:sldId id="287" r:id="rId18"/>
    <p:sldId id="28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1008" userDrawn="1">
          <p15:clr>
            <a:srgbClr val="A4A3A4"/>
          </p15:clr>
        </p15:guide>
        <p15:guide id="3" orient="horz" pos="1152" userDrawn="1">
          <p15:clr>
            <a:srgbClr val="A4A3A4"/>
          </p15:clr>
        </p15:guide>
        <p15:guide id="4" orient="horz" pos="3888" userDrawn="1">
          <p15:clr>
            <a:srgbClr val="A4A3A4"/>
          </p15:clr>
        </p15:guide>
        <p15:guide id="5" orient="horz" pos="3072" userDrawn="1">
          <p15:clr>
            <a:srgbClr val="A4A3A4"/>
          </p15:clr>
        </p15:guide>
        <p15:guide id="6" orient="horz" pos="432" userDrawn="1">
          <p15:clr>
            <a:srgbClr val="A4A3A4"/>
          </p15:clr>
        </p15:guide>
        <p15:guide id="7" orient="horz" pos="3648" userDrawn="1">
          <p15:clr>
            <a:srgbClr val="A4A3A4"/>
          </p15:clr>
        </p15:guide>
        <p15:guide id="8" pos="2880" userDrawn="1">
          <p15:clr>
            <a:srgbClr val="A4A3A4"/>
          </p15:clr>
        </p15:guide>
        <p15:guide id="9" pos="575" userDrawn="1">
          <p15:clr>
            <a:srgbClr val="A4A3A4"/>
          </p15:clr>
        </p15:guide>
        <p15:guide id="10" pos="5185" userDrawn="1">
          <p15:clr>
            <a:srgbClr val="A4A3A4"/>
          </p15:clr>
        </p15:guide>
        <p15:guide id="11" pos="4284" userDrawn="1">
          <p15:clr>
            <a:srgbClr val="A4A3A4"/>
          </p15:clr>
        </p15:guide>
        <p15:guide id="12" pos="5436" userDrawn="1">
          <p15:clr>
            <a:srgbClr val="A4A3A4"/>
          </p15:clr>
        </p15:guide>
        <p15:guide id="13" pos="2772" userDrawn="1">
          <p15:clr>
            <a:srgbClr val="A4A3A4"/>
          </p15:clr>
        </p15:guide>
        <p15:guide id="14" pos="324" userDrawn="1">
          <p15:clr>
            <a:srgbClr val="A4A3A4"/>
          </p15:clr>
        </p15:guide>
        <p15:guide id="15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083E6E3-FA7D-4D7B-A595-EF9225AFEA8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2" autoAdjust="0"/>
    <p:restoredTop sz="94660"/>
  </p:normalViewPr>
  <p:slideViewPr>
    <p:cSldViewPr>
      <p:cViewPr>
        <p:scale>
          <a:sx n="125" d="100"/>
          <a:sy n="125" d="100"/>
        </p:scale>
        <p:origin x="-894" y="-2070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2880"/>
        <p:guide pos="575"/>
        <p:guide pos="5185"/>
        <p:guide pos="4284"/>
        <p:guide pos="5436"/>
        <p:guide pos="2772"/>
        <p:guide pos="324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2824" y="3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tc\Desktop\New%20&#1608;&#1585;&#1602;&#1577;%20&#1593;&#1605;&#1604;%20Microsoft%20Excel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949781277340334"/>
          <c:y val="8.5828958880139972E-2"/>
          <c:w val="0.54296775403074615"/>
          <c:h val="0.88390099493377283"/>
        </c:manualLayout>
      </c:layout>
      <c:pieChart>
        <c:varyColors val="1"/>
        <c:ser>
          <c:idx val="0"/>
          <c:order val="0"/>
          <c:explosion val="20"/>
          <c:dPt>
            <c:idx val="0"/>
            <c:bubble3D val="0"/>
            <c:spPr>
              <a:solidFill>
                <a:srgbClr val="002060"/>
              </a:solidFill>
            </c:spPr>
            <c:extLst>
              <c:ext xmlns:c16="http://schemas.microsoft.com/office/drawing/2014/chart" uri="{C3380CC4-5D6E-409C-BE32-E72D297353CC}">
                <c16:uniqueId val="{00000001-4176-49E6-A781-D1D087F61473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4176-49E6-A781-D1D087F61473}"/>
              </c:ext>
            </c:extLst>
          </c:dPt>
          <c:dLbls>
            <c:dLbl>
              <c:idx val="0"/>
              <c:layout>
                <c:manualLayout>
                  <c:x val="-4.0513779527559052E-2"/>
                  <c:y val="-0.2363129463468229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176-49E6-A781-D1D087F61473}"/>
                </c:ext>
              </c:extLst>
            </c:dLbl>
            <c:dLbl>
              <c:idx val="1"/>
              <c:layout>
                <c:manualLayout>
                  <c:x val="2.3911229846269217E-2"/>
                  <c:y val="0.1165287187938716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176-49E6-A781-D1D087F614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Sheet1!$E$9:$F$9</c:f>
              <c:strCache>
                <c:ptCount val="2"/>
                <c:pt idx="0">
                  <c:v>Male</c:v>
                </c:pt>
                <c:pt idx="1">
                  <c:v> Female</c:v>
                </c:pt>
              </c:strCache>
            </c:strRef>
          </c:cat>
          <c:val>
            <c:numRef>
              <c:f>Sheet1!$E$10:$F$10</c:f>
              <c:numCache>
                <c:formatCode>General</c:formatCode>
                <c:ptCount val="2"/>
                <c:pt idx="0">
                  <c:v>1620</c:v>
                </c:pt>
                <c:pt idx="1">
                  <c:v>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176-49E6-A781-D1D087F6147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b="1" i="0" u="none" strike="noStrike" kern="1200" cap="all" spc="5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dirty="0">
                <a:effectLst/>
              </a:rPr>
              <a:t>Al-Najaf</a:t>
            </a:r>
            <a:endParaRPr lang="en-US" dirty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prstClr val="black">
                    <a:lumMod val="65000"/>
                    <a:lumOff val="35000"/>
                  </a:prstClr>
                </a:solidFill>
              </a:defRPr>
            </a:pPr>
            <a:endParaRPr lang="en-US" sz="2000" dirty="0"/>
          </a:p>
        </c:rich>
      </c:tx>
      <c:layout>
        <c:manualLayout>
          <c:xMode val="edge"/>
          <c:yMode val="edge"/>
          <c:x val="0.43020000000000003"/>
          <c:y val="1.68419768369772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2200" b="1" i="0" u="none" strike="noStrike" kern="1200" cap="all" spc="5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3831405839895012"/>
          <c:y val="0.11630810606334374"/>
          <c:w val="0.73331351159230096"/>
          <c:h val="0.78387466916953474"/>
        </c:manualLayout>
      </c:layout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DD6C-476F-966D-F6A913E054D3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DD6C-476F-966D-F6A913E054D3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DD6C-476F-966D-F6A913E054D3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DD6C-476F-966D-F6A913E054D3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DD6C-476F-966D-F6A913E054D3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DD6C-476F-966D-F6A913E054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Sheet2!$Q$10:$Q$20</c:f>
              <c:strCache>
                <c:ptCount val="11"/>
                <c:pt idx="0">
                  <c:v>Artane, Kemadrin</c:v>
                </c:pt>
                <c:pt idx="1">
                  <c:v>PINAZEPAM</c:v>
                </c:pt>
                <c:pt idx="2">
                  <c:v>Somadryl </c:v>
                </c:pt>
                <c:pt idx="3">
                  <c:v>CAAABIS</c:v>
                </c:pt>
                <c:pt idx="4">
                  <c:v>OPIUM</c:v>
                </c:pt>
                <c:pt idx="5">
                  <c:v>CODEINE</c:v>
                </c:pt>
                <c:pt idx="6">
                  <c:v>Tramadol</c:v>
                </c:pt>
                <c:pt idx="7">
                  <c:v>METHYLAMPHETAMINE</c:v>
                </c:pt>
                <c:pt idx="8">
                  <c:v>Fenethylline</c:v>
                </c:pt>
                <c:pt idx="9">
                  <c:v>hallucinogens (Inhalants)</c:v>
                </c:pt>
                <c:pt idx="10">
                  <c:v>Other</c:v>
                </c:pt>
              </c:strCache>
            </c:strRef>
          </c:cat>
          <c:val>
            <c:numRef>
              <c:f>Sheet2!$R$10:$R$20</c:f>
              <c:numCache>
                <c:formatCode>0%</c:formatCode>
                <c:ptCount val="11"/>
                <c:pt idx="0">
                  <c:v>0.08</c:v>
                </c:pt>
                <c:pt idx="1">
                  <c:v>0.1</c:v>
                </c:pt>
                <c:pt idx="2">
                  <c:v>0.1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0.04</c:v>
                </c:pt>
                <c:pt idx="7">
                  <c:v>0.46</c:v>
                </c:pt>
                <c:pt idx="8">
                  <c:v>0.22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A7-4611-B7C7-4DE5938A8AF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32240512"/>
        <c:axId val="132878720"/>
      </c:barChart>
      <c:catAx>
        <c:axId val="1322405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878720"/>
        <c:crosses val="autoZero"/>
        <c:auto val="1"/>
        <c:lblAlgn val="ctr"/>
        <c:lblOffset val="100"/>
        <c:noMultiLvlLbl val="0"/>
      </c:catAx>
      <c:valAx>
        <c:axId val="132878720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240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dirty="0">
                <a:effectLst/>
              </a:rPr>
              <a:t>Babylon</a:t>
            </a:r>
            <a:endParaRPr lang="en-US" sz="1800" dirty="0">
              <a:effectLst/>
            </a:endParaRPr>
          </a:p>
        </c:rich>
      </c:tx>
      <c:layout>
        <c:manualLayout>
          <c:xMode val="edge"/>
          <c:yMode val="edge"/>
          <c:x val="0.43116659759635306"/>
          <c:y val="2.64451199556888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8132242022378781"/>
          <c:y val="8.7847404491105285E-2"/>
          <c:w val="0.79000649260947642"/>
          <c:h val="0.80766450374274801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E6A7-4E7D-9254-3E5C0244625E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6A7-4E7D-9254-3E5C0244625E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E6A7-4E7D-9254-3E5C0244625E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6A7-4E7D-9254-3E5C0244625E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E6A7-4E7D-9254-3E5C024462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Sheet2!$Q$10:$Q$20</c:f>
              <c:strCache>
                <c:ptCount val="11"/>
                <c:pt idx="0">
                  <c:v>Artane, Kemadrin</c:v>
                </c:pt>
                <c:pt idx="1">
                  <c:v>PINAZEPAM</c:v>
                </c:pt>
                <c:pt idx="2">
                  <c:v>Somadryl </c:v>
                </c:pt>
                <c:pt idx="3">
                  <c:v>CAAABIS</c:v>
                </c:pt>
                <c:pt idx="4">
                  <c:v>OPIUM</c:v>
                </c:pt>
                <c:pt idx="5">
                  <c:v>CODEINE</c:v>
                </c:pt>
                <c:pt idx="6">
                  <c:v>Tramadol</c:v>
                </c:pt>
                <c:pt idx="7">
                  <c:v>METHYLAMPHETAMINE</c:v>
                </c:pt>
                <c:pt idx="8">
                  <c:v>Fenethylline</c:v>
                </c:pt>
                <c:pt idx="9">
                  <c:v>hallucinogens (Inhalants)</c:v>
                </c:pt>
                <c:pt idx="10">
                  <c:v>Other</c:v>
                </c:pt>
              </c:strCache>
            </c:strRef>
          </c:cat>
          <c:val>
            <c:numRef>
              <c:f>Sheet2!$R$10:$R$20</c:f>
              <c:numCache>
                <c:formatCode>0%</c:formatCode>
                <c:ptCount val="11"/>
                <c:pt idx="0">
                  <c:v>0</c:v>
                </c:pt>
                <c:pt idx="1">
                  <c:v>0.33333333333333331</c:v>
                </c:pt>
                <c:pt idx="2">
                  <c:v>0</c:v>
                </c:pt>
                <c:pt idx="3">
                  <c:v>0.33333333333333331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6.6666666666666666E-2</c:v>
                </c:pt>
                <c:pt idx="8">
                  <c:v>3.3333333333333333E-2</c:v>
                </c:pt>
                <c:pt idx="9">
                  <c:v>0</c:v>
                </c:pt>
                <c:pt idx="10">
                  <c:v>0.23333333333333334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C8-46FA-96D0-014E9144C43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26"/>
        <c:overlap val="-58"/>
        <c:axId val="249709696"/>
        <c:axId val="249711232"/>
      </c:barChart>
      <c:catAx>
        <c:axId val="249709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15000"/>
                <a:lumOff val="8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9711232"/>
        <c:crosses val="autoZero"/>
        <c:auto val="1"/>
        <c:lblAlgn val="ctr"/>
        <c:lblOffset val="100"/>
        <c:noMultiLvlLbl val="0"/>
      </c:catAx>
      <c:valAx>
        <c:axId val="249711232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99000">
                    <a:schemeClr val="tx1">
                      <a:lumMod val="25000"/>
                      <a:lumOff val="75000"/>
                    </a:schemeClr>
                  </a:gs>
                  <a:gs pos="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9709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cap="all" spc="5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dirty="0">
                <a:effectLst/>
              </a:rPr>
              <a:t>Kerbela</a:t>
            </a:r>
            <a:endParaRPr lang="en-US" sz="1800" dirty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prstClr val="black">
                    <a:lumMod val="65000"/>
                    <a:lumOff val="35000"/>
                  </a:prstClr>
                </a:solidFill>
              </a:defRPr>
            </a:pPr>
            <a:endParaRPr lang="en-US" sz="1800" dirty="0"/>
          </a:p>
        </c:rich>
      </c:tx>
      <c:layout>
        <c:manualLayout>
          <c:xMode val="edge"/>
          <c:yMode val="edge"/>
          <c:x val="0.44052196944448813"/>
          <c:y val="6.48148148148148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800" b="1" i="0" u="none" strike="noStrike" kern="1200" cap="all" spc="5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9112416589140288"/>
          <c:y val="9.6435185185185179E-2"/>
          <c:w val="0.77161846667509826"/>
          <c:h val="0.7938112423447069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10800000" scaled="1"/>
              <a:tileRect/>
            </a:gradFill>
            <a:ln w="34925" cmpd="sng">
              <a:solidFill>
                <a:schemeClr val="accent1">
                  <a:alpha val="0"/>
                </a:schemeClr>
              </a:solidFill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E56C-425C-AA47-9CE59ED11533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56C-425C-AA47-9CE59ED11533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E56C-425C-AA47-9CE59ED11533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56C-425C-AA47-9CE59ED11533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E56C-425C-AA47-9CE59ED115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Sheet2!$Q$10:$Q$20</c:f>
              <c:strCache>
                <c:ptCount val="11"/>
                <c:pt idx="0">
                  <c:v>Artane, Kemadrin</c:v>
                </c:pt>
                <c:pt idx="1">
                  <c:v>PINAZEPAM</c:v>
                </c:pt>
                <c:pt idx="2">
                  <c:v>Somadryl </c:v>
                </c:pt>
                <c:pt idx="3">
                  <c:v>CAAABIS</c:v>
                </c:pt>
                <c:pt idx="4">
                  <c:v>OPIUM</c:v>
                </c:pt>
                <c:pt idx="5">
                  <c:v>CODEINE</c:v>
                </c:pt>
                <c:pt idx="6">
                  <c:v>Tramadol</c:v>
                </c:pt>
                <c:pt idx="7">
                  <c:v>METHYLAMPHETAMINE</c:v>
                </c:pt>
                <c:pt idx="8">
                  <c:v>Fenethylline</c:v>
                </c:pt>
                <c:pt idx="9">
                  <c:v>hallucinogens (Inhalants)</c:v>
                </c:pt>
                <c:pt idx="10">
                  <c:v>Other</c:v>
                </c:pt>
              </c:strCache>
            </c:strRef>
          </c:cat>
          <c:val>
            <c:numRef>
              <c:f>Sheet2!$R$10:$R$20</c:f>
              <c:numCache>
                <c:formatCode>0%</c:formatCode>
                <c:ptCount val="11"/>
                <c:pt idx="0">
                  <c:v>0.1111111111111111</c:v>
                </c:pt>
                <c:pt idx="1">
                  <c:v>5.5555555555555552E-2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2.7777777777777776E-2</c:v>
                </c:pt>
                <c:pt idx="7">
                  <c:v>0.72222222222222221</c:v>
                </c:pt>
                <c:pt idx="8">
                  <c:v>8.3333333333333329E-2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BC-47C0-80CD-51CC8185079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26"/>
        <c:overlap val="-58"/>
        <c:axId val="187603200"/>
        <c:axId val="187609088"/>
      </c:barChart>
      <c:catAx>
        <c:axId val="1876032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15000"/>
                <a:lumOff val="8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609088"/>
        <c:crosses val="autoZero"/>
        <c:auto val="1"/>
        <c:lblAlgn val="ctr"/>
        <c:lblOffset val="100"/>
        <c:noMultiLvlLbl val="0"/>
      </c:catAx>
      <c:valAx>
        <c:axId val="187609088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99000">
                    <a:schemeClr val="tx1">
                      <a:lumMod val="25000"/>
                      <a:lumOff val="75000"/>
                    </a:schemeClr>
                  </a:gs>
                  <a:gs pos="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603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/>
              <a:t>Kirkuk</a:t>
            </a:r>
          </a:p>
          <a:p>
            <a:pPr>
              <a:defRPr sz="1400"/>
            </a:pPr>
            <a:endParaRPr lang="en-US" sz="14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462166314576533"/>
          <c:y val="8.0528733250448972E-2"/>
          <c:w val="0.74655223737276744"/>
          <c:h val="0.80971784776902889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C02A-49C7-92B5-C34AA4E42F1F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C02A-49C7-92B5-C34AA4E42F1F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C02A-49C7-92B5-C34AA4E42F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Sheet2!$Q$10:$Q$20</c:f>
              <c:strCache>
                <c:ptCount val="11"/>
                <c:pt idx="0">
                  <c:v>Artane, Kemadrin</c:v>
                </c:pt>
                <c:pt idx="1">
                  <c:v>PINAZEPAM</c:v>
                </c:pt>
                <c:pt idx="2">
                  <c:v>Somadryl </c:v>
                </c:pt>
                <c:pt idx="3">
                  <c:v>CAAABIS</c:v>
                </c:pt>
                <c:pt idx="4">
                  <c:v>OPIUM</c:v>
                </c:pt>
                <c:pt idx="5">
                  <c:v>CODEINE</c:v>
                </c:pt>
                <c:pt idx="6">
                  <c:v>Tramadol</c:v>
                </c:pt>
                <c:pt idx="7">
                  <c:v>METHYLAMPHETAMINE</c:v>
                </c:pt>
                <c:pt idx="8">
                  <c:v>Fenethylline</c:v>
                </c:pt>
                <c:pt idx="9">
                  <c:v>hallucinogens (Inhalants)</c:v>
                </c:pt>
                <c:pt idx="10">
                  <c:v>Other</c:v>
                </c:pt>
              </c:strCache>
            </c:strRef>
          </c:cat>
          <c:val>
            <c:numRef>
              <c:f>Sheet2!$R$10:$R$20</c:f>
              <c:numCache>
                <c:formatCode>0%</c:formatCode>
                <c:ptCount val="11"/>
                <c:pt idx="0">
                  <c:v>0.1111111111111111</c:v>
                </c:pt>
                <c:pt idx="1">
                  <c:v>0.55555555555555558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0.33333333333333331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D6-4F47-BA30-7DB5179B72A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26"/>
        <c:overlap val="-58"/>
        <c:axId val="187326464"/>
        <c:axId val="187328000"/>
      </c:barChart>
      <c:catAx>
        <c:axId val="187326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15000"/>
                <a:lumOff val="8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328000"/>
        <c:crosses val="autoZero"/>
        <c:auto val="1"/>
        <c:lblAlgn val="ctr"/>
        <c:lblOffset val="100"/>
        <c:noMultiLvlLbl val="0"/>
      </c:catAx>
      <c:valAx>
        <c:axId val="187328000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99000">
                    <a:schemeClr val="tx1">
                      <a:lumMod val="25000"/>
                      <a:lumOff val="75000"/>
                    </a:schemeClr>
                  </a:gs>
                  <a:gs pos="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326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Wasit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3020857222944219"/>
          <c:y val="5.7477034120734898E-2"/>
          <c:w val="0.735119129526285"/>
          <c:h val="0.80962124526100909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6343-4503-89B7-1C11CC71D22B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6343-4503-89B7-1C11CC71D2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Sheet2!$Q$11:$Q$20</c:f>
              <c:strCache>
                <c:ptCount val="10"/>
                <c:pt idx="0">
                  <c:v>PINAZEPAM</c:v>
                </c:pt>
                <c:pt idx="1">
                  <c:v>Somadryl </c:v>
                </c:pt>
                <c:pt idx="2">
                  <c:v>CAAABIS</c:v>
                </c:pt>
                <c:pt idx="3">
                  <c:v>OPIUM</c:v>
                </c:pt>
                <c:pt idx="4">
                  <c:v>CODEINE</c:v>
                </c:pt>
                <c:pt idx="5">
                  <c:v>Tramadol</c:v>
                </c:pt>
                <c:pt idx="6">
                  <c:v>METHYLAMPHETAMINE</c:v>
                </c:pt>
                <c:pt idx="7">
                  <c:v>Fenethylline</c:v>
                </c:pt>
                <c:pt idx="8">
                  <c:v>hallucinogens (Inhalants)</c:v>
                </c:pt>
                <c:pt idx="9">
                  <c:v>Other</c:v>
                </c:pt>
              </c:strCache>
            </c:strRef>
          </c:cat>
          <c:val>
            <c:numRef>
              <c:f>Sheet2!$R$11:$R$20</c:f>
              <c:numCache>
                <c:formatCode>0%</c:formatCode>
                <c:ptCount val="10"/>
                <c:pt idx="0">
                  <c:v>0.21739130434782608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0.78260869565217395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B2-40BC-B514-0BEF80BA7C0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26"/>
        <c:overlap val="-58"/>
        <c:axId val="187741312"/>
        <c:axId val="187742848"/>
      </c:barChart>
      <c:catAx>
        <c:axId val="187741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15000"/>
                <a:lumOff val="8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742848"/>
        <c:crosses val="autoZero"/>
        <c:auto val="1"/>
        <c:lblAlgn val="ctr"/>
        <c:lblOffset val="100"/>
        <c:noMultiLvlLbl val="0"/>
      </c:catAx>
      <c:valAx>
        <c:axId val="187742848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99000">
                    <a:schemeClr val="tx1">
                      <a:lumMod val="25000"/>
                      <a:lumOff val="75000"/>
                    </a:schemeClr>
                  </a:gs>
                  <a:gs pos="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74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/>
              <a:t>Thi-Qar</a:t>
            </a:r>
          </a:p>
          <a:p>
            <a:pPr>
              <a:defRPr sz="1400"/>
            </a:pPr>
            <a:endParaRPr lang="en-US" sz="1400" dirty="0"/>
          </a:p>
        </c:rich>
      </c:tx>
      <c:layout>
        <c:manualLayout>
          <c:xMode val="edge"/>
          <c:yMode val="edge"/>
          <c:x val="0.42153390752125797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3367068063665319"/>
          <c:y val="7.6768288579312199E-2"/>
          <c:w val="0.73193832481588716"/>
          <c:h val="0.81583215559593514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6.0174073458232197E-2"/>
                  <c:y val="-8.4875562720133283E-17"/>
                </c:manualLayout>
              </c:layout>
              <c:spPr>
                <a:noFill/>
                <a:ln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F31-4CAC-B230-4F6D78174BFD}"/>
                </c:ext>
              </c:extLst>
            </c:dLbl>
            <c:dLbl>
              <c:idx val="3"/>
              <c:spPr>
                <a:noFill/>
                <a:ln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B2B1-49A4-892E-32DBC493915A}"/>
                </c:ext>
              </c:extLst>
            </c:dLbl>
            <c:dLbl>
              <c:idx val="7"/>
              <c:spPr>
                <a:noFill/>
                <a:ln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B2B1-49A4-892E-32DBC493915A}"/>
                </c:ext>
              </c:extLst>
            </c:dLbl>
            <c:dLbl>
              <c:idx val="8"/>
              <c:spPr>
                <a:noFill/>
                <a:ln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B2B1-49A4-892E-32DBC493915A}"/>
                </c:ext>
              </c:extLst>
            </c:dLbl>
            <c:dLbl>
              <c:idx val="10"/>
              <c:spPr>
                <a:noFill/>
                <a:ln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B2B1-49A4-892E-32DBC493915A}"/>
                </c:ext>
              </c:extLst>
            </c:dLbl>
            <c:spPr>
              <a:noFill/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Sheet2!$Q$10:$Q$20</c:f>
              <c:strCache>
                <c:ptCount val="11"/>
                <c:pt idx="0">
                  <c:v>Artane, Kemadrin</c:v>
                </c:pt>
                <c:pt idx="1">
                  <c:v>PINAZEPAM</c:v>
                </c:pt>
                <c:pt idx="2">
                  <c:v>Somadryl </c:v>
                </c:pt>
                <c:pt idx="3">
                  <c:v>CAAABIS</c:v>
                </c:pt>
                <c:pt idx="4">
                  <c:v>OPIUM</c:v>
                </c:pt>
                <c:pt idx="5">
                  <c:v>CODEINE</c:v>
                </c:pt>
                <c:pt idx="6">
                  <c:v>Tramadol</c:v>
                </c:pt>
                <c:pt idx="7">
                  <c:v>METHYLAMPHETAMINE</c:v>
                </c:pt>
                <c:pt idx="8">
                  <c:v>Fenethylline</c:v>
                </c:pt>
                <c:pt idx="9">
                  <c:v>hallucinogens (Inhalants)</c:v>
                </c:pt>
                <c:pt idx="10">
                  <c:v>Other</c:v>
                </c:pt>
              </c:strCache>
            </c:strRef>
          </c:cat>
          <c:val>
            <c:numRef>
              <c:f>Sheet2!$R$10:$R$20</c:f>
              <c:numCache>
                <c:formatCode>0%</c:formatCode>
                <c:ptCount val="11"/>
                <c:pt idx="1">
                  <c:v>9.6153846153846159E-2</c:v>
                </c:pt>
                <c:pt idx="2">
                  <c:v>0</c:v>
                </c:pt>
                <c:pt idx="3">
                  <c:v>3.8461538461538464E-2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0.69230769230769229</c:v>
                </c:pt>
                <c:pt idx="8">
                  <c:v>0.13461538461538461</c:v>
                </c:pt>
                <c:pt idx="9">
                  <c:v>0</c:v>
                </c:pt>
                <c:pt idx="10">
                  <c:v>3.8461538461538464E-2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31-4CAC-B230-4F6D78174BF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26"/>
        <c:overlap val="-58"/>
        <c:axId val="187187200"/>
        <c:axId val="187188736"/>
      </c:barChart>
      <c:catAx>
        <c:axId val="1871872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15000"/>
                <a:lumOff val="8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188736"/>
        <c:crosses val="autoZero"/>
        <c:auto val="1"/>
        <c:lblAlgn val="ctr"/>
        <c:lblOffset val="100"/>
        <c:noMultiLvlLbl val="0"/>
      </c:catAx>
      <c:valAx>
        <c:axId val="187188736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99000">
                    <a:schemeClr val="tx1">
                      <a:lumMod val="25000"/>
                      <a:lumOff val="75000"/>
                    </a:schemeClr>
                  </a:gs>
                  <a:gs pos="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187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Al-Muthanna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8172544838145233"/>
          <c:y val="0.10893518518518519"/>
          <c:w val="0.77948545494313215"/>
          <c:h val="0.78131124234470695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2565821850393732E-2"/>
                  <c:y val="9.259259259259173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565972222222218E-2"/>
                      <c:h val="9.078703703703704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952-4259-B806-9DC0A7552B92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6A27-467B-A7B0-7244900FF841}"/>
                </c:ext>
              </c:extLst>
            </c:dLbl>
            <c:dLbl>
              <c:idx val="8"/>
              <c:layout>
                <c:manualLayout>
                  <c:x val="-5.5008612204724409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952-4259-B806-9DC0A7552B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Sheet2!$Q$10:$Q$20</c:f>
              <c:strCache>
                <c:ptCount val="11"/>
                <c:pt idx="0">
                  <c:v>Artane, Kemadrin</c:v>
                </c:pt>
                <c:pt idx="1">
                  <c:v>PINAZEPAM</c:v>
                </c:pt>
                <c:pt idx="2">
                  <c:v>Somadryl </c:v>
                </c:pt>
                <c:pt idx="3">
                  <c:v>CAAABIS</c:v>
                </c:pt>
                <c:pt idx="4">
                  <c:v>OPIUM</c:v>
                </c:pt>
                <c:pt idx="5">
                  <c:v>CODEINE</c:v>
                </c:pt>
                <c:pt idx="6">
                  <c:v>Tramadol</c:v>
                </c:pt>
                <c:pt idx="7">
                  <c:v>METHYLAMPHETAMINE</c:v>
                </c:pt>
                <c:pt idx="8">
                  <c:v>Fenethylline</c:v>
                </c:pt>
                <c:pt idx="9">
                  <c:v>hallucinogens (Inhalants)</c:v>
                </c:pt>
                <c:pt idx="10">
                  <c:v>Other</c:v>
                </c:pt>
              </c:strCache>
            </c:strRef>
          </c:cat>
          <c:val>
            <c:numRef>
              <c:f>Sheet2!$R$10:$R$20</c:f>
              <c:numCache>
                <c:formatCode>0%</c:formatCode>
                <c:ptCount val="11"/>
                <c:pt idx="1">
                  <c:v>3.7735849056603772E-2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0.50943396226415094</c:v>
                </c:pt>
                <c:pt idx="8">
                  <c:v>0.45283018867924529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52-4259-B806-9DC0A7552B9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26"/>
        <c:overlap val="-58"/>
        <c:axId val="187934976"/>
        <c:axId val="187944960"/>
      </c:barChart>
      <c:catAx>
        <c:axId val="1879349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15000"/>
                <a:lumOff val="8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944960"/>
        <c:crosses val="autoZero"/>
        <c:auto val="1"/>
        <c:lblAlgn val="ctr"/>
        <c:lblOffset val="100"/>
        <c:noMultiLvlLbl val="0"/>
      </c:catAx>
      <c:valAx>
        <c:axId val="187944960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99000">
                    <a:schemeClr val="tx1">
                      <a:lumMod val="25000"/>
                      <a:lumOff val="75000"/>
                    </a:schemeClr>
                  </a:gs>
                  <a:gs pos="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934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275328083989502"/>
          <c:y val="0.18556904345290173"/>
          <c:w val="0.75241338582677164"/>
          <c:h val="0.72159922717993585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solidFill>
                <a:srgbClr val="FFFF00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ورقة1!$G$6:$G$9</c:f>
              <c:strCache>
                <c:ptCount val="4"/>
                <c:pt idx="0">
                  <c:v>Student</c:v>
                </c:pt>
                <c:pt idx="1">
                  <c:v>Unemployed</c:v>
                </c:pt>
                <c:pt idx="2">
                  <c:v>Workers</c:v>
                </c:pt>
                <c:pt idx="3">
                  <c:v>Employee</c:v>
                </c:pt>
              </c:strCache>
            </c:strRef>
          </c:cat>
          <c:val>
            <c:numRef>
              <c:f>ورقة1!$H$6:$H$9</c:f>
              <c:numCache>
                <c:formatCode>General</c:formatCode>
                <c:ptCount val="4"/>
                <c:pt idx="0">
                  <c:v>21</c:v>
                </c:pt>
                <c:pt idx="1">
                  <c:v>712</c:v>
                </c:pt>
                <c:pt idx="2">
                  <c:v>832</c:v>
                </c:pt>
                <c:pt idx="3">
                  <c:v>167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7B-4F86-9909-D9927EA68BC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41235456"/>
        <c:axId val="250980992"/>
      </c:barChart>
      <c:catAx>
        <c:axId val="24123545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250980992"/>
        <c:crosses val="autoZero"/>
        <c:auto val="1"/>
        <c:lblAlgn val="ctr"/>
        <c:lblOffset val="100"/>
        <c:noMultiLvlLbl val="0"/>
      </c:catAx>
      <c:valAx>
        <c:axId val="250980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412354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41972878390202"/>
          <c:y val="0"/>
          <c:w val="0.80885804899387581"/>
          <c:h val="0.88826589384660248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solidFill>
                <a:srgbClr val="FFFF00"/>
              </a:solidFill>
            </c:spPr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Sheet1!$N$13:$N$17</c:f>
              <c:strCache>
                <c:ptCount val="5"/>
                <c:pt idx="0">
                  <c:v>oral</c:v>
                </c:pt>
                <c:pt idx="1">
                  <c:v>injection</c:v>
                </c:pt>
                <c:pt idx="2">
                  <c:v>inhalation</c:v>
                </c:pt>
                <c:pt idx="3">
                  <c:v>smoking</c:v>
                </c:pt>
                <c:pt idx="4">
                  <c:v>other</c:v>
                </c:pt>
              </c:strCache>
            </c:strRef>
          </c:cat>
          <c:val>
            <c:numRef>
              <c:f>Sheet1!$O$13:$O$17</c:f>
              <c:numCache>
                <c:formatCode>0%</c:formatCode>
                <c:ptCount val="5"/>
                <c:pt idx="0">
                  <c:v>0.86</c:v>
                </c:pt>
                <c:pt idx="1">
                  <c:v>0.04</c:v>
                </c:pt>
                <c:pt idx="2">
                  <c:v>0.03</c:v>
                </c:pt>
                <c:pt idx="3">
                  <c:v>0.06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2A-4F49-A79C-827723306EA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2790016"/>
        <c:axId val="12812288"/>
      </c:barChart>
      <c:catAx>
        <c:axId val="12790016"/>
        <c:scaling>
          <c:orientation val="minMax"/>
        </c:scaling>
        <c:delete val="0"/>
        <c:axPos val="l"/>
        <c:majorGridlines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 b="1"/>
            </a:pPr>
            <a:endParaRPr lang="en-US"/>
          </a:p>
        </c:txPr>
        <c:crossAx val="12812288"/>
        <c:crosses val="autoZero"/>
        <c:auto val="1"/>
        <c:lblAlgn val="ctr"/>
        <c:lblOffset val="100"/>
        <c:noMultiLvlLbl val="0"/>
      </c:catAx>
      <c:valAx>
        <c:axId val="1281228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crossAx val="127900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solidFill>
                <a:srgbClr val="FFFF00"/>
              </a:solidFill>
            </c:spPr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Sheet1!$H$7:$H$10</c:f>
              <c:strCache>
                <c:ptCount val="4"/>
                <c:pt idx="0">
                  <c:v>(10-14)</c:v>
                </c:pt>
                <c:pt idx="1">
                  <c:v>(15-19)</c:v>
                </c:pt>
                <c:pt idx="2">
                  <c:v>(20-44)</c:v>
                </c:pt>
                <c:pt idx="3">
                  <c:v>(45 and up)</c:v>
                </c:pt>
              </c:strCache>
            </c:strRef>
          </c:cat>
          <c:val>
            <c:numRef>
              <c:f>Sheet1!$I$7:$I$10</c:f>
              <c:numCache>
                <c:formatCode>0%</c:formatCode>
                <c:ptCount val="4"/>
                <c:pt idx="0">
                  <c:v>3.0000000000000001E-3</c:v>
                </c:pt>
                <c:pt idx="1">
                  <c:v>0.13</c:v>
                </c:pt>
                <c:pt idx="2">
                  <c:v>0.76</c:v>
                </c:pt>
                <c:pt idx="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89-47AF-8785-366483CA05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12831360"/>
        <c:axId val="12841728"/>
      </c:barChart>
      <c:catAx>
        <c:axId val="1283136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12841728"/>
        <c:crosses val="autoZero"/>
        <c:auto val="1"/>
        <c:lblAlgn val="ctr"/>
        <c:lblOffset val="100"/>
        <c:noMultiLvlLbl val="0"/>
      </c:catAx>
      <c:valAx>
        <c:axId val="12841728"/>
        <c:scaling>
          <c:orientation val="minMax"/>
        </c:scaling>
        <c:delete val="0"/>
        <c:axPos val="b"/>
        <c:majorGridlines/>
        <c:numFmt formatCode="0%" sourceLinked="1"/>
        <c:majorTickMark val="none"/>
        <c:minorTickMark val="none"/>
        <c:tickLblPos val="nextTo"/>
        <c:crossAx val="1283136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err="1"/>
              <a:t>baghdad</a:t>
            </a:r>
            <a:endParaRPr lang="en-US" sz="18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1650613852964187"/>
          <c:y val="4.3402095399232121E-2"/>
          <c:w val="0.75114224252295059"/>
          <c:h val="0.88975395946229141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highlight>
                      <a:srgbClr val="FFFF00"/>
                    </a:highlight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Sheet2!$Q$10:$Q$20</c:f>
              <c:strCache>
                <c:ptCount val="11"/>
                <c:pt idx="0">
                  <c:v>Artane, Kemadrin</c:v>
                </c:pt>
                <c:pt idx="1">
                  <c:v>PINAZEPAM</c:v>
                </c:pt>
                <c:pt idx="2">
                  <c:v>Somadryl </c:v>
                </c:pt>
                <c:pt idx="3">
                  <c:v>CAAABIS</c:v>
                </c:pt>
                <c:pt idx="4">
                  <c:v>OPIUM</c:v>
                </c:pt>
                <c:pt idx="5">
                  <c:v>CODEINE</c:v>
                </c:pt>
                <c:pt idx="6">
                  <c:v>Tramadol</c:v>
                </c:pt>
                <c:pt idx="7">
                  <c:v>METHYLAMPHETAMINE</c:v>
                </c:pt>
                <c:pt idx="8">
                  <c:v>Fenethylline</c:v>
                </c:pt>
                <c:pt idx="9">
                  <c:v>hallucinogens (Inhalants)</c:v>
                </c:pt>
                <c:pt idx="10">
                  <c:v>Other</c:v>
                </c:pt>
              </c:strCache>
            </c:strRef>
          </c:cat>
          <c:val>
            <c:numRef>
              <c:f>Sheet2!$R$10:$R$20</c:f>
              <c:numCache>
                <c:formatCode>0%</c:formatCode>
                <c:ptCount val="11"/>
                <c:pt idx="0">
                  <c:v>9.2336103416435829E-3</c:v>
                </c:pt>
                <c:pt idx="1">
                  <c:v>6.5558633425669435E-2</c:v>
                </c:pt>
                <c:pt idx="2">
                  <c:v>4.6168051708217915E-3</c:v>
                </c:pt>
                <c:pt idx="3">
                  <c:v>1.8467220683287165E-3</c:v>
                </c:pt>
                <c:pt idx="4">
                  <c:v>2.5854108956602031E-2</c:v>
                </c:pt>
                <c:pt idx="5">
                  <c:v>2.4930747922437674E-2</c:v>
                </c:pt>
                <c:pt idx="6">
                  <c:v>1.4773776546629732E-2</c:v>
                </c:pt>
                <c:pt idx="7">
                  <c:v>0.71652816251154205</c:v>
                </c:pt>
                <c:pt idx="8">
                  <c:v>9.2336103416435829E-3</c:v>
                </c:pt>
                <c:pt idx="9">
                  <c:v>6.4635272391505077E-3</c:v>
                </c:pt>
                <c:pt idx="10">
                  <c:v>0.12096029547553093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16-464F-AD84-7D40DB49358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26"/>
        <c:overlap val="-58"/>
        <c:axId val="239748224"/>
        <c:axId val="239755264"/>
      </c:barChart>
      <c:catAx>
        <c:axId val="2397482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15000"/>
                <a:lumOff val="8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9755264"/>
        <c:crosses val="autoZero"/>
        <c:auto val="1"/>
        <c:lblAlgn val="ctr"/>
        <c:lblOffset val="100"/>
        <c:noMultiLvlLbl val="0"/>
      </c:catAx>
      <c:valAx>
        <c:axId val="239755264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99000">
                    <a:schemeClr val="tx1">
                      <a:lumMod val="25000"/>
                      <a:lumOff val="75000"/>
                    </a:schemeClr>
                  </a:gs>
                  <a:gs pos="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9748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Basrah</a:t>
            </a:r>
          </a:p>
        </c:rich>
      </c:tx>
      <c:layout>
        <c:manualLayout>
          <c:xMode val="edge"/>
          <c:yMode val="edge"/>
          <c:x val="0.43867838879211629"/>
          <c:y val="4.54545454545454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8518285214348208"/>
          <c:y val="0.16041666666666668"/>
          <c:w val="0.57394225721784775"/>
          <c:h val="0.72360345581802277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1.0661215903199215E-2"/>
                  <c:y val="7.57575757575757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C32-4244-B50D-0544FBB08E4E}"/>
                </c:ext>
              </c:extLst>
            </c:dLbl>
            <c:dLbl>
              <c:idx val="6"/>
              <c:layout>
                <c:manualLayout>
                  <c:x val="-1.2083686128528108E-2"/>
                  <c:y val="-1.28683488427583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C32-4244-B50D-0544FBB08E4E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D406-4CE7-A00E-495E977BDF62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D406-4CE7-A00E-495E977BDF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Sheet2!$Q$10:$Q$20</c:f>
              <c:strCache>
                <c:ptCount val="11"/>
                <c:pt idx="0">
                  <c:v>Artane, Kemadrin</c:v>
                </c:pt>
                <c:pt idx="1">
                  <c:v>PINAZEPAM</c:v>
                </c:pt>
                <c:pt idx="2">
                  <c:v>Somadryl </c:v>
                </c:pt>
                <c:pt idx="3">
                  <c:v>CAAABIS</c:v>
                </c:pt>
                <c:pt idx="4">
                  <c:v>OPIUM</c:v>
                </c:pt>
                <c:pt idx="5">
                  <c:v>CODEINE</c:v>
                </c:pt>
                <c:pt idx="6">
                  <c:v>Tramadol</c:v>
                </c:pt>
                <c:pt idx="7">
                  <c:v>METHYLAMPHETAMINE</c:v>
                </c:pt>
                <c:pt idx="8">
                  <c:v>Fenethylline</c:v>
                </c:pt>
                <c:pt idx="9">
                  <c:v>hallucinogens (Inhalants)</c:v>
                </c:pt>
                <c:pt idx="10">
                  <c:v>Other</c:v>
                </c:pt>
              </c:strCache>
            </c:strRef>
          </c:cat>
          <c:val>
            <c:numRef>
              <c:f>Sheet2!$R$10:$R$20</c:f>
              <c:numCache>
                <c:formatCode>0%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4.5751633986928102E-2</c:v>
                </c:pt>
                <c:pt idx="6">
                  <c:v>3.2679738562091505E-2</c:v>
                </c:pt>
                <c:pt idx="7">
                  <c:v>0.52941176470588236</c:v>
                </c:pt>
                <c:pt idx="8">
                  <c:v>0</c:v>
                </c:pt>
                <c:pt idx="9">
                  <c:v>3.2679738562091504E-3</c:v>
                </c:pt>
                <c:pt idx="10">
                  <c:v>0.3888888888888889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C32-4244-B50D-0544FBB08E4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26"/>
        <c:overlap val="-58"/>
        <c:axId val="251529472"/>
        <c:axId val="251551744"/>
      </c:barChart>
      <c:catAx>
        <c:axId val="251529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15000"/>
                <a:lumOff val="8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1551744"/>
        <c:crosses val="autoZero"/>
        <c:auto val="1"/>
        <c:lblAlgn val="ctr"/>
        <c:lblOffset val="100"/>
        <c:noMultiLvlLbl val="0"/>
      </c:catAx>
      <c:valAx>
        <c:axId val="251551744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99000">
                    <a:schemeClr val="tx1">
                      <a:lumMod val="25000"/>
                      <a:lumOff val="75000"/>
                    </a:schemeClr>
                  </a:gs>
                  <a:gs pos="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1529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 err="1"/>
              <a:t>Maysan</a:t>
            </a:r>
            <a:endParaRPr lang="en-US" sz="18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7813710553296461"/>
          <c:y val="0.11953969717749247"/>
          <c:w val="0.68898882661831728"/>
          <c:h val="0.76952227818369545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212D-4F44-BD22-5AA24D728DD2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212D-4F44-BD22-5AA24D728DD2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212D-4F44-BD22-5AA24D728DD2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212D-4F44-BD22-5AA24D728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Sheet2!$Q$10:$Q$20</c:f>
              <c:strCache>
                <c:ptCount val="11"/>
                <c:pt idx="0">
                  <c:v>Artane, Kemadrin</c:v>
                </c:pt>
                <c:pt idx="1">
                  <c:v>PINAZEPAM</c:v>
                </c:pt>
                <c:pt idx="2">
                  <c:v>Somadryl </c:v>
                </c:pt>
                <c:pt idx="3">
                  <c:v>CAAABIS</c:v>
                </c:pt>
                <c:pt idx="4">
                  <c:v>OPIUM</c:v>
                </c:pt>
                <c:pt idx="5">
                  <c:v>CODEINE</c:v>
                </c:pt>
                <c:pt idx="6">
                  <c:v>Tramadol</c:v>
                </c:pt>
                <c:pt idx="7">
                  <c:v>METHYLAMPHETAMINE</c:v>
                </c:pt>
                <c:pt idx="8">
                  <c:v>Fenethylline</c:v>
                </c:pt>
                <c:pt idx="9">
                  <c:v>hallucinogens (Inhalants)</c:v>
                </c:pt>
                <c:pt idx="10">
                  <c:v>Other</c:v>
                </c:pt>
              </c:strCache>
            </c:strRef>
          </c:cat>
          <c:val>
            <c:numRef>
              <c:f>Sheet2!$R$10:$R$20</c:f>
              <c:numCache>
                <c:formatCode>0%</c:formatCode>
                <c:ptCount val="11"/>
                <c:pt idx="0">
                  <c:v>0.48936170212765956</c:v>
                </c:pt>
                <c:pt idx="1">
                  <c:v>6.3829787234042548E-2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0.1276595744680851</c:v>
                </c:pt>
                <c:pt idx="8">
                  <c:v>0</c:v>
                </c:pt>
                <c:pt idx="9">
                  <c:v>0</c:v>
                </c:pt>
                <c:pt idx="10">
                  <c:v>0.31914893617021278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98-4B30-81D2-38783983BEF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26"/>
        <c:overlap val="-58"/>
        <c:axId val="240058752"/>
        <c:axId val="240060288"/>
      </c:barChart>
      <c:catAx>
        <c:axId val="2400587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15000"/>
                <a:lumOff val="8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0060288"/>
        <c:crosses val="autoZero"/>
        <c:auto val="1"/>
        <c:lblAlgn val="ctr"/>
        <c:lblOffset val="100"/>
        <c:noMultiLvlLbl val="0"/>
      </c:catAx>
      <c:valAx>
        <c:axId val="240060288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99000">
                    <a:schemeClr val="tx1">
                      <a:lumMod val="25000"/>
                      <a:lumOff val="75000"/>
                    </a:schemeClr>
                  </a:gs>
                  <a:gs pos="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0058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u="none" strike="noStrike" cap="all" baseline="0" dirty="0">
                <a:effectLst/>
              </a:rPr>
              <a:t>Al-</a:t>
            </a:r>
            <a:r>
              <a:rPr lang="en-US" sz="1600" b="1" i="0" u="none" strike="noStrike" cap="all" baseline="0" dirty="0" err="1">
                <a:effectLst/>
              </a:rPr>
              <a:t>Dewaniya</a:t>
            </a:r>
            <a:endParaRPr lang="en-US" sz="16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9789112035152909"/>
          <c:y val="5.5555555555555552E-2"/>
          <c:w val="0.75646288595947975"/>
          <c:h val="0.81371864975211428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D031-4394-A4C7-5F786AEE52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Sheet2!$Q$10:$Q$20</c:f>
              <c:strCache>
                <c:ptCount val="11"/>
                <c:pt idx="0">
                  <c:v>Artane, Kemadrin</c:v>
                </c:pt>
                <c:pt idx="1">
                  <c:v>PINAZEPAM</c:v>
                </c:pt>
                <c:pt idx="2">
                  <c:v>Somadryl </c:v>
                </c:pt>
                <c:pt idx="3">
                  <c:v>CAAABIS</c:v>
                </c:pt>
                <c:pt idx="4">
                  <c:v>OPIUM</c:v>
                </c:pt>
                <c:pt idx="5">
                  <c:v>CODEINE</c:v>
                </c:pt>
                <c:pt idx="6">
                  <c:v>Tramadol</c:v>
                </c:pt>
                <c:pt idx="7">
                  <c:v>METHYLAMPHETAMINE</c:v>
                </c:pt>
                <c:pt idx="8">
                  <c:v>Fenethylline</c:v>
                </c:pt>
                <c:pt idx="9">
                  <c:v>hallucinogens (Inhalants)</c:v>
                </c:pt>
                <c:pt idx="10">
                  <c:v>Other</c:v>
                </c:pt>
              </c:strCache>
            </c:strRef>
          </c:cat>
          <c:val>
            <c:numRef>
              <c:f>Sheet2!$R$10:$R$20</c:f>
              <c:numCache>
                <c:formatCode>0%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AC-47F3-8594-4582F1C009B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26"/>
        <c:overlap val="-58"/>
        <c:axId val="240235648"/>
        <c:axId val="240237184"/>
      </c:barChart>
      <c:catAx>
        <c:axId val="2402356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15000"/>
                <a:lumOff val="8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0237184"/>
        <c:crosses val="autoZero"/>
        <c:auto val="1"/>
        <c:lblAlgn val="ctr"/>
        <c:lblOffset val="100"/>
        <c:noMultiLvlLbl val="0"/>
      </c:catAx>
      <c:valAx>
        <c:axId val="240237184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99000">
                    <a:schemeClr val="tx1">
                      <a:lumMod val="25000"/>
                      <a:lumOff val="75000"/>
                    </a:schemeClr>
                  </a:gs>
                  <a:gs pos="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0235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Diala</a:t>
            </a:r>
          </a:p>
          <a:p>
            <a:pPr>
              <a:defRPr sz="1800"/>
            </a:pPr>
            <a:endParaRPr lang="en-US" sz="18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9139588801399826"/>
          <c:y val="5.5555555555555552E-2"/>
          <c:w val="0.77834018664333626"/>
          <c:h val="0.81288531641878103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0237-4239-89F2-091A3EC229CB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0237-4239-89F2-091A3EC229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Sheet2!$Q$10:$Q$20</c:f>
              <c:strCache>
                <c:ptCount val="11"/>
                <c:pt idx="0">
                  <c:v>Artane, Kemadrin</c:v>
                </c:pt>
                <c:pt idx="1">
                  <c:v>PINAZEPAM</c:v>
                </c:pt>
                <c:pt idx="2">
                  <c:v>Somadryl </c:v>
                </c:pt>
                <c:pt idx="3">
                  <c:v>CAAABIS</c:v>
                </c:pt>
                <c:pt idx="4">
                  <c:v>OPIUM</c:v>
                </c:pt>
                <c:pt idx="5">
                  <c:v>CODEINE</c:v>
                </c:pt>
                <c:pt idx="6">
                  <c:v>Tramadol</c:v>
                </c:pt>
                <c:pt idx="7">
                  <c:v>METHYLAMPHETAMINE</c:v>
                </c:pt>
                <c:pt idx="8">
                  <c:v>Fenethylline</c:v>
                </c:pt>
                <c:pt idx="9">
                  <c:v>hallucinogens (Inhalants)</c:v>
                </c:pt>
                <c:pt idx="10">
                  <c:v>Other</c:v>
                </c:pt>
              </c:strCache>
            </c:strRef>
          </c:cat>
          <c:val>
            <c:numRef>
              <c:f>Sheet2!$R$10:$R$20</c:f>
              <c:numCache>
                <c:formatCode>0%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0.2</c:v>
                </c:pt>
                <c:pt idx="6">
                  <c:v>0</c:v>
                </c:pt>
                <c:pt idx="7">
                  <c:v>0.8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AD-49D1-A6EC-2D4E70827AC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26"/>
        <c:overlap val="-58"/>
        <c:axId val="241650688"/>
        <c:axId val="241656576"/>
      </c:barChart>
      <c:catAx>
        <c:axId val="241650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15000"/>
                <a:lumOff val="8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1656576"/>
        <c:crosses val="autoZero"/>
        <c:auto val="1"/>
        <c:lblAlgn val="ctr"/>
        <c:lblOffset val="100"/>
        <c:noMultiLvlLbl val="0"/>
      </c:catAx>
      <c:valAx>
        <c:axId val="241656576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99000">
                    <a:schemeClr val="tx1">
                      <a:lumMod val="25000"/>
                      <a:lumOff val="75000"/>
                    </a:schemeClr>
                  </a:gs>
                  <a:gs pos="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1650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99000">
              <a:schemeClr val="tx1">
                <a:lumMod val="25000"/>
                <a:lumOff val="75000"/>
              </a:schemeClr>
            </a:gs>
            <a:gs pos="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15000"/>
                <a:lumOff val="85000"/>
              </a:schemeClr>
            </a:gs>
            <a:gs pos="0">
              <a:schemeClr val="tx1">
                <a:lumMod val="5000"/>
                <a:lumOff val="9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99000">
              <a:schemeClr val="tx1">
                <a:lumMod val="25000"/>
                <a:lumOff val="75000"/>
              </a:schemeClr>
            </a:gs>
            <a:gs pos="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15000"/>
                <a:lumOff val="85000"/>
              </a:schemeClr>
            </a:gs>
            <a:gs pos="0">
              <a:schemeClr val="tx1">
                <a:lumMod val="5000"/>
                <a:lumOff val="9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99000">
              <a:schemeClr val="tx1">
                <a:lumMod val="25000"/>
                <a:lumOff val="75000"/>
              </a:schemeClr>
            </a:gs>
            <a:gs pos="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15000"/>
                <a:lumOff val="85000"/>
              </a:schemeClr>
            </a:gs>
            <a:gs pos="0">
              <a:schemeClr val="tx1">
                <a:lumMod val="5000"/>
                <a:lumOff val="9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99000">
              <a:schemeClr val="tx1">
                <a:lumMod val="25000"/>
                <a:lumOff val="75000"/>
              </a:schemeClr>
            </a:gs>
            <a:gs pos="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15000"/>
                <a:lumOff val="85000"/>
              </a:schemeClr>
            </a:gs>
            <a:gs pos="0">
              <a:schemeClr val="tx1">
                <a:lumMod val="5000"/>
                <a:lumOff val="9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99000">
              <a:schemeClr val="tx1">
                <a:lumMod val="25000"/>
                <a:lumOff val="75000"/>
              </a:schemeClr>
            </a:gs>
            <a:gs pos="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15000"/>
                <a:lumOff val="85000"/>
              </a:schemeClr>
            </a:gs>
            <a:gs pos="0">
              <a:schemeClr val="tx1">
                <a:lumMod val="5000"/>
                <a:lumOff val="9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99000">
              <a:schemeClr val="tx1">
                <a:lumMod val="25000"/>
                <a:lumOff val="75000"/>
              </a:schemeClr>
            </a:gs>
            <a:gs pos="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15000"/>
                <a:lumOff val="85000"/>
              </a:schemeClr>
            </a:gs>
            <a:gs pos="0">
              <a:schemeClr val="tx1">
                <a:lumMod val="5000"/>
                <a:lumOff val="9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99000">
              <a:schemeClr val="tx1">
                <a:lumMod val="25000"/>
                <a:lumOff val="75000"/>
              </a:schemeClr>
            </a:gs>
            <a:gs pos="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15000"/>
                <a:lumOff val="85000"/>
              </a:schemeClr>
            </a:gs>
            <a:gs pos="0">
              <a:schemeClr val="tx1">
                <a:lumMod val="5000"/>
                <a:lumOff val="9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99000">
              <a:schemeClr val="tx1">
                <a:lumMod val="25000"/>
                <a:lumOff val="75000"/>
              </a:schemeClr>
            </a:gs>
            <a:gs pos="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15000"/>
                <a:lumOff val="85000"/>
              </a:schemeClr>
            </a:gs>
            <a:gs pos="0">
              <a:schemeClr val="tx1">
                <a:lumMod val="5000"/>
                <a:lumOff val="9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99000">
              <a:schemeClr val="tx1">
                <a:lumMod val="25000"/>
                <a:lumOff val="75000"/>
              </a:schemeClr>
            </a:gs>
            <a:gs pos="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15000"/>
                <a:lumOff val="85000"/>
              </a:schemeClr>
            </a:gs>
            <a:gs pos="0">
              <a:schemeClr val="tx1">
                <a:lumMod val="5000"/>
                <a:lumOff val="9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99000">
              <a:schemeClr val="tx1">
                <a:lumMod val="25000"/>
                <a:lumOff val="75000"/>
              </a:schemeClr>
            </a:gs>
            <a:gs pos="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15000"/>
                <a:lumOff val="85000"/>
              </a:schemeClr>
            </a:gs>
            <a:gs pos="0">
              <a:schemeClr val="tx1">
                <a:lumMod val="5000"/>
                <a:lumOff val="9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99000">
              <a:schemeClr val="tx1">
                <a:lumMod val="25000"/>
                <a:lumOff val="75000"/>
              </a:schemeClr>
            </a:gs>
            <a:gs pos="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15000"/>
                <a:lumOff val="85000"/>
              </a:schemeClr>
            </a:gs>
            <a:gs pos="0">
              <a:schemeClr val="tx1">
                <a:lumMod val="5000"/>
                <a:lumOff val="9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n-US"/>
              <a:t>10/6/2022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n-US"/>
              <a:t>10/6/2022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2890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72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023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9584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1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846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984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490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428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3239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2987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1879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504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097" y="0"/>
            <a:ext cx="914409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map" descr="Map of North America"/>
          <p:cNvSpPr>
            <a:spLocks noEditPoints="1"/>
          </p:cNvSpPr>
          <p:nvPr/>
        </p:nvSpPr>
        <p:spPr bwMode="auto">
          <a:xfrm>
            <a:off x="3356057" y="3175"/>
            <a:ext cx="5787946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68597" tIns="34299" rIns="68597" bIns="34299" numCol="1" anchor="t" anchorCtr="0" compatLnSpc="1">
            <a:prstTxWarp prst="textNoShape">
              <a:avLst/>
            </a:prstTxWarp>
          </a:bodyPr>
          <a:lstStyle/>
          <a:p>
            <a:endParaRPr sz="135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3449" y="1828803"/>
            <a:ext cx="7317105" cy="3048001"/>
          </a:xfrm>
        </p:spPr>
        <p:txBody>
          <a:bodyPr>
            <a:normAutofit/>
          </a:bodyPr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3450" y="5029201"/>
            <a:ext cx="5887983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500">
                <a:solidFill>
                  <a:schemeClr val="accent2">
                    <a:lumMod val="50000"/>
                  </a:schemeClr>
                </a:solidFill>
              </a:defRPr>
            </a:lvl1pPr>
            <a:lvl2pPr marL="3429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8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8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6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6922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65A1-D08F-4163-A48F-574F5A8B08BB}" type="datetime1">
              <a:rPr lang="en-US" smtClean="0"/>
              <a:t>10/6/2022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751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3" y="685800"/>
            <a:ext cx="1601153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448" y="685800"/>
            <a:ext cx="5563552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6BD15-6169-4F5B-A109-A869ED88167E}" type="datetime1">
              <a:rPr lang="en-US" smtClean="0"/>
              <a:t>10/6/2022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580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E6EE-E4C7-4C54-AA33-D24FC6441998}" type="datetime1">
              <a:rPr lang="en-US" smtClean="0"/>
              <a:t>10/6/2022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91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450" y="3429004"/>
            <a:ext cx="7317105" cy="2362199"/>
          </a:xfrm>
        </p:spPr>
        <p:txBody>
          <a:bodyPr anchor="b">
            <a:normAutofit/>
          </a:bodyPr>
          <a:lstStyle>
            <a:lvl1pPr algn="l">
              <a:defRPr sz="3300" b="0" cap="all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0101" y="685805"/>
            <a:ext cx="5891331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500">
                <a:solidFill>
                  <a:schemeClr val="tx2"/>
                </a:solidFill>
              </a:defRPr>
            </a:lvl1pPr>
            <a:lvl2pPr marL="34296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92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88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84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802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76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722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682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45AF-672B-488A-881E-6E27F6156EAB}" type="datetime1">
              <a:rPr lang="en-US" smtClean="0"/>
              <a:t>10/6/2022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822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925201" y="1828800"/>
            <a:ext cx="3532470" cy="4343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 baseline="0"/>
            </a:lvl7pPr>
            <a:lvl8pPr>
              <a:defRPr sz="1200" baseline="0"/>
            </a:lvl8pPr>
            <a:lvl9pPr>
              <a:defRPr sz="12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8084" y="1828800"/>
            <a:ext cx="3532470" cy="4343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A4940-7F04-44EE-9ED5-BEC598359599}" type="datetime1">
              <a:rPr lang="en-US" smtClean="0"/>
              <a:t>10/6/2022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441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450" y="274638"/>
            <a:ext cx="7317105" cy="13255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449" y="1828803"/>
            <a:ext cx="3532789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0" cap="all" baseline="0">
                <a:solidFill>
                  <a:schemeClr val="accent2">
                    <a:lumMod val="50000"/>
                  </a:schemeClr>
                </a:solidFill>
              </a:defRPr>
            </a:lvl1pPr>
            <a:lvl2pPr marL="342961" indent="0">
              <a:buNone/>
              <a:defRPr sz="1500" b="1"/>
            </a:lvl2pPr>
            <a:lvl3pPr marL="685920" indent="0">
              <a:buNone/>
              <a:defRPr sz="1350" b="1"/>
            </a:lvl3pPr>
            <a:lvl4pPr marL="1028881" indent="0">
              <a:buNone/>
              <a:defRPr sz="1200" b="1"/>
            </a:lvl4pPr>
            <a:lvl5pPr marL="1371841" indent="0">
              <a:buNone/>
              <a:defRPr sz="1200" b="1"/>
            </a:lvl5pPr>
            <a:lvl6pPr marL="1714802" indent="0">
              <a:buNone/>
              <a:defRPr sz="1200" b="1"/>
            </a:lvl6pPr>
            <a:lvl7pPr marL="2057761" indent="0">
              <a:buNone/>
              <a:defRPr sz="1200" b="1"/>
            </a:lvl7pPr>
            <a:lvl8pPr marL="2400722" indent="0">
              <a:buNone/>
              <a:defRPr sz="1200" b="1"/>
            </a:lvl8pPr>
            <a:lvl9pPr marL="274368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449" y="2743204"/>
            <a:ext cx="3532789" cy="3428999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1"/>
            </a:lvl4pPr>
            <a:lvl5pPr>
              <a:defRPr sz="1051"/>
            </a:lvl5pPr>
            <a:lvl6pPr>
              <a:defRPr sz="1051"/>
            </a:lvl6pPr>
            <a:lvl7pPr>
              <a:defRPr sz="1051"/>
            </a:lvl7pPr>
            <a:lvl8pPr>
              <a:defRPr sz="1051"/>
            </a:lvl8pPr>
            <a:lvl9pPr>
              <a:defRPr sz="105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7764" y="1828803"/>
            <a:ext cx="3532789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0" cap="all" baseline="0">
                <a:solidFill>
                  <a:schemeClr val="accent2">
                    <a:lumMod val="50000"/>
                  </a:schemeClr>
                </a:solidFill>
              </a:defRPr>
            </a:lvl1pPr>
            <a:lvl2pPr marL="342961" indent="0">
              <a:buNone/>
              <a:defRPr sz="1500" b="1"/>
            </a:lvl2pPr>
            <a:lvl3pPr marL="685920" indent="0">
              <a:buNone/>
              <a:defRPr sz="1350" b="1"/>
            </a:lvl3pPr>
            <a:lvl4pPr marL="1028881" indent="0">
              <a:buNone/>
              <a:defRPr sz="1200" b="1"/>
            </a:lvl4pPr>
            <a:lvl5pPr marL="1371841" indent="0">
              <a:buNone/>
              <a:defRPr sz="1200" b="1"/>
            </a:lvl5pPr>
            <a:lvl6pPr marL="1714802" indent="0">
              <a:buNone/>
              <a:defRPr sz="1200" b="1"/>
            </a:lvl6pPr>
            <a:lvl7pPr marL="2057761" indent="0">
              <a:buNone/>
              <a:defRPr sz="1200" b="1"/>
            </a:lvl7pPr>
            <a:lvl8pPr marL="2400722" indent="0">
              <a:buNone/>
              <a:defRPr sz="1200" b="1"/>
            </a:lvl8pPr>
            <a:lvl9pPr marL="274368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7764" y="2743204"/>
            <a:ext cx="3532789" cy="3428999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1"/>
            </a:lvl4pPr>
            <a:lvl5pPr>
              <a:defRPr sz="1051"/>
            </a:lvl5pPr>
            <a:lvl6pPr>
              <a:defRPr sz="1051"/>
            </a:lvl6pPr>
            <a:lvl7pPr>
              <a:defRPr sz="1051"/>
            </a:lvl7pPr>
            <a:lvl8pPr>
              <a:defRPr sz="1051" baseline="0"/>
            </a:lvl8pPr>
            <a:lvl9pPr>
              <a:defRPr sz="1051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528F-0F96-4C65-B8AF-D2A1168FCCB5}" type="datetime1">
              <a:rPr lang="en-US" smtClean="0"/>
              <a:t>10/6/2022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155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FFCA8-949B-4C4B-88E3-D1A67566DDFC}" type="datetime1">
              <a:rPr lang="en-US" smtClean="0"/>
              <a:t>10/6/2022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3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CA00-3225-4FE5-8887-17546E635ED0}" type="datetime1">
              <a:rPr lang="en-US" smtClean="0"/>
              <a:t>10/6/2022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286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3886021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296" y="685800"/>
            <a:ext cx="2915409" cy="3200400"/>
          </a:xfrm>
        </p:spPr>
        <p:txBody>
          <a:bodyPr anchor="b">
            <a:noAutofit/>
          </a:bodyPr>
          <a:lstStyle>
            <a:lvl1pPr algn="l">
              <a:defRPr sz="3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400506" y="685800"/>
            <a:ext cx="4230202" cy="5486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3296" y="4038601"/>
            <a:ext cx="2915409" cy="21336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350"/>
            </a:lvl1pPr>
            <a:lvl2pPr marL="342961" indent="0">
              <a:buNone/>
              <a:defRPr sz="900"/>
            </a:lvl2pPr>
            <a:lvl3pPr marL="685920" indent="0">
              <a:buNone/>
              <a:defRPr sz="751"/>
            </a:lvl3pPr>
            <a:lvl4pPr marL="1028881" indent="0">
              <a:buNone/>
              <a:defRPr sz="674"/>
            </a:lvl4pPr>
            <a:lvl5pPr marL="1371841" indent="0">
              <a:buNone/>
              <a:defRPr sz="674"/>
            </a:lvl5pPr>
            <a:lvl6pPr marL="1714802" indent="0">
              <a:buNone/>
              <a:defRPr sz="674"/>
            </a:lvl6pPr>
            <a:lvl7pPr marL="2057761" indent="0">
              <a:buNone/>
              <a:defRPr sz="674"/>
            </a:lvl7pPr>
            <a:lvl8pPr marL="2400722" indent="0">
              <a:buNone/>
              <a:defRPr sz="674"/>
            </a:lvl8pPr>
            <a:lvl9pPr marL="2743682" indent="0">
              <a:buNone/>
              <a:defRPr sz="67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F72E-C84C-4385-A47E-E3DFFC7623FA}" type="datetime1">
              <a:rPr lang="en-US" smtClean="0"/>
              <a:t>10/6/2022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5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3886021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296" y="685800"/>
            <a:ext cx="2915409" cy="3200400"/>
          </a:xfrm>
        </p:spPr>
        <p:txBody>
          <a:bodyPr anchor="b">
            <a:noAutofit/>
          </a:bodyPr>
          <a:lstStyle>
            <a:lvl1pPr algn="l">
              <a:defRPr sz="3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400506" y="685800"/>
            <a:ext cx="4230202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1800"/>
            </a:lvl1pPr>
            <a:lvl2pPr marL="342961" indent="0">
              <a:buNone/>
              <a:defRPr sz="2100"/>
            </a:lvl2pPr>
            <a:lvl3pPr marL="685920" indent="0">
              <a:buNone/>
              <a:defRPr sz="1800"/>
            </a:lvl3pPr>
            <a:lvl4pPr marL="1028881" indent="0">
              <a:buNone/>
              <a:defRPr sz="1500"/>
            </a:lvl4pPr>
            <a:lvl5pPr marL="1371841" indent="0">
              <a:buNone/>
              <a:defRPr sz="1500"/>
            </a:lvl5pPr>
            <a:lvl6pPr marL="1714802" indent="0">
              <a:buNone/>
              <a:defRPr sz="1500"/>
            </a:lvl6pPr>
            <a:lvl7pPr marL="2057761" indent="0">
              <a:buNone/>
              <a:defRPr sz="1500"/>
            </a:lvl7pPr>
            <a:lvl8pPr marL="2400722" indent="0">
              <a:buNone/>
              <a:defRPr sz="1500"/>
            </a:lvl8pPr>
            <a:lvl9pPr marL="274368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3296" y="4038601"/>
            <a:ext cx="2915409" cy="21336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350"/>
            </a:lvl1pPr>
            <a:lvl2pPr marL="342961" indent="0">
              <a:buNone/>
              <a:defRPr sz="900"/>
            </a:lvl2pPr>
            <a:lvl3pPr marL="685920" indent="0">
              <a:buNone/>
              <a:defRPr sz="751"/>
            </a:lvl3pPr>
            <a:lvl4pPr marL="1028881" indent="0">
              <a:buNone/>
              <a:defRPr sz="674"/>
            </a:lvl4pPr>
            <a:lvl5pPr marL="1371841" indent="0">
              <a:buNone/>
              <a:defRPr sz="674"/>
            </a:lvl5pPr>
            <a:lvl6pPr marL="1714802" indent="0">
              <a:buNone/>
              <a:defRPr sz="674"/>
            </a:lvl6pPr>
            <a:lvl7pPr marL="2057761" indent="0">
              <a:buNone/>
              <a:defRPr sz="674"/>
            </a:lvl7pPr>
            <a:lvl8pPr marL="2400722" indent="0">
              <a:buNone/>
              <a:defRPr sz="674"/>
            </a:lvl8pPr>
            <a:lvl9pPr marL="2743682" indent="0">
              <a:buNone/>
              <a:defRPr sz="67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B2C8-FED9-4752-B8D0-935D959144BB}" type="datetime1">
              <a:rPr lang="en-US" smtClean="0"/>
              <a:t>10/6/2022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5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450" y="274638"/>
            <a:ext cx="7317105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450" y="1828800"/>
            <a:ext cx="7317105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6865" y="6448427"/>
            <a:ext cx="4979930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15453" y="6448427"/>
            <a:ext cx="1047467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/>
                </a:solidFill>
              </a:defRPr>
            </a:lvl1pPr>
          </a:lstStyle>
          <a:p>
            <a:fld id="{50B4CC2D-5841-49B5-B101-95A01E3776A5}" type="datetime1">
              <a:rPr lang="en-US" smtClean="0"/>
              <a:t>10/6/2022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3078" y="6448427"/>
            <a:ext cx="857475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6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685920" rtl="0" eaLnBrk="1" latinLnBrk="0" hangingPunct="1">
        <a:lnSpc>
          <a:spcPct val="90000"/>
        </a:lnSpc>
        <a:spcBef>
          <a:spcPct val="0"/>
        </a:spcBef>
        <a:buNone/>
        <a:defRPr sz="300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75" indent="-171480" algn="l" defTabSz="685920" rtl="0" eaLnBrk="1" latinLnBrk="0" hangingPunct="1">
        <a:lnSpc>
          <a:spcPct val="90000"/>
        </a:lnSpc>
        <a:spcBef>
          <a:spcPts val="135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77257" indent="-171480" algn="l" defTabSz="685920" rtl="0" eaLnBrk="1" latinLnBrk="0" hangingPunct="1">
        <a:lnSpc>
          <a:spcPct val="90000"/>
        </a:lnSpc>
        <a:spcBef>
          <a:spcPts val="451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736" indent="-171480" algn="l" defTabSz="685920" rtl="0" eaLnBrk="1" latinLnBrk="0" hangingPunct="1">
        <a:lnSpc>
          <a:spcPct val="90000"/>
        </a:lnSpc>
        <a:spcBef>
          <a:spcPts val="451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720217" indent="-171480" algn="l" defTabSz="685920" rtl="0" eaLnBrk="1" latinLnBrk="0" hangingPunct="1">
        <a:lnSpc>
          <a:spcPct val="90000"/>
        </a:lnSpc>
        <a:spcBef>
          <a:spcPts val="451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91697" indent="-171480" algn="l" defTabSz="685920" rtl="0" eaLnBrk="1" latinLnBrk="0" hangingPunct="1">
        <a:lnSpc>
          <a:spcPct val="90000"/>
        </a:lnSpc>
        <a:spcBef>
          <a:spcPts val="451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063177" indent="-171480" algn="l" defTabSz="685920" rtl="0" eaLnBrk="1" latinLnBrk="0" hangingPunct="1">
        <a:spcBef>
          <a:spcPts val="451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657" indent="-171480" algn="l" defTabSz="685920" rtl="0" eaLnBrk="1" latinLnBrk="0" hangingPunct="1">
        <a:spcBef>
          <a:spcPts val="451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406137" indent="-171480" algn="l" defTabSz="685920" rtl="0" eaLnBrk="1" latinLnBrk="0" hangingPunct="1">
        <a:spcBef>
          <a:spcPts val="451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577617" indent="-171480" algn="l" defTabSz="685920" rtl="0" eaLnBrk="1" latinLnBrk="0" hangingPunct="1">
        <a:spcBef>
          <a:spcPts val="451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92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61" algn="l" defTabSz="68592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920" algn="l" defTabSz="68592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881" algn="l" defTabSz="68592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841" algn="l" defTabSz="68592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802" algn="l" defTabSz="68592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761" algn="l" defTabSz="68592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722" algn="l" defTabSz="68592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682" algn="l" defTabSz="68592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657600"/>
            <a:ext cx="7317105" cy="2285999"/>
          </a:xfrm>
          <a:custGeom>
            <a:avLst/>
            <a:gdLst>
              <a:gd name="connsiteX0" fmla="*/ 0 w 7317105"/>
              <a:gd name="connsiteY0" fmla="*/ 0 h 2285999"/>
              <a:gd name="connsiteX1" fmla="*/ 7317105 w 7317105"/>
              <a:gd name="connsiteY1" fmla="*/ 0 h 2285999"/>
              <a:gd name="connsiteX2" fmla="*/ 7317105 w 7317105"/>
              <a:gd name="connsiteY2" fmla="*/ 2285999 h 2285999"/>
              <a:gd name="connsiteX3" fmla="*/ 0 w 7317105"/>
              <a:gd name="connsiteY3" fmla="*/ 2285999 h 2285999"/>
              <a:gd name="connsiteX4" fmla="*/ 0 w 7317105"/>
              <a:gd name="connsiteY4" fmla="*/ 0 h 2285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17105" h="2285999" fill="none" extrusionOk="0">
                <a:moveTo>
                  <a:pt x="0" y="0"/>
                </a:moveTo>
                <a:cubicBezTo>
                  <a:pt x="2052327" y="-29222"/>
                  <a:pt x="5869072" y="-105265"/>
                  <a:pt x="7317105" y="0"/>
                </a:cubicBezTo>
                <a:cubicBezTo>
                  <a:pt x="7346196" y="802945"/>
                  <a:pt x="7451965" y="1450147"/>
                  <a:pt x="7317105" y="2285999"/>
                </a:cubicBezTo>
                <a:cubicBezTo>
                  <a:pt x="5903499" y="2175623"/>
                  <a:pt x="1956332" y="2208458"/>
                  <a:pt x="0" y="2285999"/>
                </a:cubicBezTo>
                <a:cubicBezTo>
                  <a:pt x="35724" y="1357628"/>
                  <a:pt x="10807" y="287699"/>
                  <a:pt x="0" y="0"/>
                </a:cubicBezTo>
                <a:close/>
              </a:path>
              <a:path w="7317105" h="2285999" stroke="0" extrusionOk="0">
                <a:moveTo>
                  <a:pt x="0" y="0"/>
                </a:moveTo>
                <a:cubicBezTo>
                  <a:pt x="2022494" y="-91758"/>
                  <a:pt x="3859125" y="31731"/>
                  <a:pt x="7317105" y="0"/>
                </a:cubicBezTo>
                <a:cubicBezTo>
                  <a:pt x="7223216" y="553915"/>
                  <a:pt x="7167723" y="1512580"/>
                  <a:pt x="7317105" y="2285999"/>
                </a:cubicBezTo>
                <a:cubicBezTo>
                  <a:pt x="5401510" y="2124972"/>
                  <a:pt x="3001399" y="2177519"/>
                  <a:pt x="0" y="2285999"/>
                </a:cubicBezTo>
                <a:cubicBezTo>
                  <a:pt x="-95387" y="1981182"/>
                  <a:pt x="72338" y="738716"/>
                  <a:pt x="0" y="0"/>
                </a:cubicBezTo>
                <a:close/>
              </a:path>
            </a:pathLst>
          </a:custGeom>
          <a:ln w="19050">
            <a:noFill/>
            <a:extLst>
              <a:ext uri="{C807C97D-BFC1-408E-A445-0C87EB9F89A2}">
                <ask:lineSketchStyleProps xmlns:ask="http://schemas.microsoft.com/office/drawing/2018/sketchyshapes" sd="1331252988">
                  <ask:type>
                    <ask:lineSketchCurved/>
                  </ask:type>
                </ask:lineSketchStyleProps>
              </a:ext>
            </a:extLst>
          </a:ln>
        </p:spPr>
        <p:txBody>
          <a:bodyPr>
            <a:normAutofit fontScale="90000"/>
          </a:bodyPr>
          <a:lstStyle/>
          <a:p>
            <a:r>
              <a:rPr lang="en-US" dirty="0"/>
              <a:t>Statistics of drug abuse and psychotropic substances in Baghdad and the governorates</a:t>
            </a:r>
            <a:br>
              <a:rPr lang="en-US" dirty="0"/>
            </a:br>
            <a:r>
              <a:rPr lang="en-US" dirty="0"/>
              <a:t>for 6 months</a:t>
            </a:r>
            <a:br>
              <a:rPr lang="ar-IQ" dirty="0"/>
            </a:br>
            <a:r>
              <a:rPr lang="ar-IQ" dirty="0"/>
              <a:t>2022</a:t>
            </a:r>
            <a:endParaRPr lang="en-US" dirty="0"/>
          </a:p>
        </p:txBody>
      </p:sp>
      <p:pic>
        <p:nvPicPr>
          <p:cNvPr id="16" name="Picture 15" descr="Diagram&#10;&#10;Description automatically generated">
            <a:extLst>
              <a:ext uri="{FF2B5EF4-FFF2-40B4-BE49-F238E27FC236}">
                <a16:creationId xmlns:a16="http://schemas.microsoft.com/office/drawing/2014/main" id="{801D5A1D-CD3F-9A4C-BE7A-ADD5B3DF8CA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34" t="7899" r="23470" b="7855"/>
          <a:stretch/>
        </p:blipFill>
        <p:spPr>
          <a:xfrm>
            <a:off x="381000" y="381000"/>
            <a:ext cx="2133599" cy="2068945"/>
          </a:xfrm>
          <a:prstGeom prst="rect">
            <a:avLst/>
          </a:prstGeom>
          <a:solidFill>
            <a:schemeClr val="bg2"/>
          </a:solidFill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E5722921-FB98-D9BC-CB0C-0EACAB0A7AB7}"/>
              </a:ext>
            </a:extLst>
          </p:cNvPr>
          <p:cNvSpPr/>
          <p:nvPr/>
        </p:nvSpPr>
        <p:spPr>
          <a:xfrm>
            <a:off x="381000" y="381000"/>
            <a:ext cx="2133599" cy="2068945"/>
          </a:xfrm>
          <a:prstGeom prst="rect">
            <a:avLst/>
          </a:prstGeom>
          <a:solidFill>
            <a:schemeClr val="bg1">
              <a:lumMod val="75000"/>
              <a:alpha val="24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8138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621FD5E-8B78-0A07-91C4-28EF6BB0CC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164322"/>
              </p:ext>
            </p:extLst>
          </p:nvPr>
        </p:nvGraphicFramePr>
        <p:xfrm>
          <a:off x="990600" y="533400"/>
          <a:ext cx="6934199" cy="3232127"/>
        </p:xfrm>
        <a:graphic>
          <a:graphicData uri="http://schemas.openxmlformats.org/drawingml/2006/table">
            <a:tbl>
              <a:tblPr/>
              <a:tblGrid>
                <a:gridCol w="2456510">
                  <a:extLst>
                    <a:ext uri="{9D8B030D-6E8A-4147-A177-3AD203B41FA5}">
                      <a16:colId xmlns:a16="http://schemas.microsoft.com/office/drawing/2014/main" val="3375548065"/>
                    </a:ext>
                  </a:extLst>
                </a:gridCol>
                <a:gridCol w="2619893">
                  <a:extLst>
                    <a:ext uri="{9D8B030D-6E8A-4147-A177-3AD203B41FA5}">
                      <a16:colId xmlns:a16="http://schemas.microsoft.com/office/drawing/2014/main" val="2779522264"/>
                    </a:ext>
                  </a:extLst>
                </a:gridCol>
                <a:gridCol w="1857796">
                  <a:extLst>
                    <a:ext uri="{9D8B030D-6E8A-4147-A177-3AD203B41FA5}">
                      <a16:colId xmlns:a16="http://schemas.microsoft.com/office/drawing/2014/main" val="1949676929"/>
                    </a:ext>
                  </a:extLst>
                </a:gridCol>
              </a:tblGrid>
              <a:tr h="2298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Governorate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addiction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of drug addicts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997655"/>
                  </a:ext>
                </a:extLst>
              </a:tr>
              <a:tr h="229847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Babylon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Artane, Kemadrin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9556882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PINAZEPAM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058926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Somadryl</a:t>
                      </a:r>
                      <a:r>
                        <a:rPr lang="en-US" sz="1400" b="1" i="0" u="none" strike="noStrike" dirty="0">
                          <a:solidFill>
                            <a:srgbClr val="2C2F34"/>
                          </a:solidFill>
                          <a:effectLst/>
                          <a:latin typeface="Changa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6188715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CAAABIS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353915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OPIUM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9442011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92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Cough syrups containing CODEINE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514442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Tramadol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488391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METHYLAMPHETAMINE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7931817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Fenethylline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351584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hallucinogens (Inhalants)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467972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424159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066722"/>
                  </a:ext>
                </a:extLst>
              </a:tr>
            </a:tbl>
          </a:graphicData>
        </a:graphic>
      </p:graphicFrame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3FF2E9AB-03E4-2DA7-4F2D-C6C5612E92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0491272"/>
              </p:ext>
            </p:extLst>
          </p:nvPr>
        </p:nvGraphicFramePr>
        <p:xfrm>
          <a:off x="914400" y="3810000"/>
          <a:ext cx="7239000" cy="2881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52400"/>
            <a:ext cx="7317105" cy="228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600" b="1" dirty="0"/>
              <a:t>Table (7) Numbers of drug abusers in BABYLON governorate</a:t>
            </a:r>
          </a:p>
        </p:txBody>
      </p:sp>
    </p:spTree>
    <p:extLst>
      <p:ext uri="{BB962C8B-B14F-4D97-AF65-F5344CB8AC3E}">
        <p14:creationId xmlns:p14="http://schemas.microsoft.com/office/powerpoint/2010/main" val="169625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621FD5E-8B78-0A07-91C4-28EF6BB0CC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281179"/>
              </p:ext>
            </p:extLst>
          </p:nvPr>
        </p:nvGraphicFramePr>
        <p:xfrm>
          <a:off x="990600" y="609600"/>
          <a:ext cx="6934199" cy="3232127"/>
        </p:xfrm>
        <a:graphic>
          <a:graphicData uri="http://schemas.openxmlformats.org/drawingml/2006/table">
            <a:tbl>
              <a:tblPr/>
              <a:tblGrid>
                <a:gridCol w="2456510">
                  <a:extLst>
                    <a:ext uri="{9D8B030D-6E8A-4147-A177-3AD203B41FA5}">
                      <a16:colId xmlns:a16="http://schemas.microsoft.com/office/drawing/2014/main" val="3375548065"/>
                    </a:ext>
                  </a:extLst>
                </a:gridCol>
                <a:gridCol w="2725090">
                  <a:extLst>
                    <a:ext uri="{9D8B030D-6E8A-4147-A177-3AD203B41FA5}">
                      <a16:colId xmlns:a16="http://schemas.microsoft.com/office/drawing/2014/main" val="2779522264"/>
                    </a:ext>
                  </a:extLst>
                </a:gridCol>
                <a:gridCol w="1752599">
                  <a:extLst>
                    <a:ext uri="{9D8B030D-6E8A-4147-A177-3AD203B41FA5}">
                      <a16:colId xmlns:a16="http://schemas.microsoft.com/office/drawing/2014/main" val="1949676929"/>
                    </a:ext>
                  </a:extLst>
                </a:gridCol>
              </a:tblGrid>
              <a:tr h="2298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Governorate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addiction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of drug addicts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997655"/>
                  </a:ext>
                </a:extLst>
              </a:tr>
              <a:tr h="229847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Kerbela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Artane, Kemadrin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9556882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PINAZEPAM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7058926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Somadryl</a:t>
                      </a:r>
                      <a:r>
                        <a:rPr lang="en-US" sz="1400" b="1" i="0" u="none" strike="noStrike" dirty="0">
                          <a:solidFill>
                            <a:srgbClr val="2C2F34"/>
                          </a:solidFill>
                          <a:effectLst/>
                          <a:latin typeface="Changa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6188715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CAAABIS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353915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OPIUM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9442011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92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Cough syrups containing CODEINE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514442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Tramadol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488391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METHYLAMPHETAMINE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931817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Fenethylline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351584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hallucinogens (Inhalants)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467972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424159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066722"/>
                  </a:ext>
                </a:extLst>
              </a:tr>
            </a:tbl>
          </a:graphicData>
        </a:graphic>
      </p:graphicFrame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64FCA233-A0CD-E0D7-96B4-D1838962AB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8088228"/>
              </p:ext>
            </p:extLst>
          </p:nvPr>
        </p:nvGraphicFramePr>
        <p:xfrm>
          <a:off x="1219200" y="3886200"/>
          <a:ext cx="693419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28600"/>
            <a:ext cx="7317105" cy="228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600" b="1" dirty="0"/>
              <a:t>Table (8) Numbers of drug abusers in KERBELA governorate</a:t>
            </a:r>
          </a:p>
        </p:txBody>
      </p:sp>
    </p:spTree>
    <p:extLst>
      <p:ext uri="{BB962C8B-B14F-4D97-AF65-F5344CB8AC3E}">
        <p14:creationId xmlns:p14="http://schemas.microsoft.com/office/powerpoint/2010/main" val="3256594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621FD5E-8B78-0A07-91C4-28EF6BB0CC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819188"/>
              </p:ext>
            </p:extLst>
          </p:nvPr>
        </p:nvGraphicFramePr>
        <p:xfrm>
          <a:off x="990600" y="685800"/>
          <a:ext cx="6934199" cy="3232127"/>
        </p:xfrm>
        <a:graphic>
          <a:graphicData uri="http://schemas.openxmlformats.org/drawingml/2006/table">
            <a:tbl>
              <a:tblPr/>
              <a:tblGrid>
                <a:gridCol w="2456510">
                  <a:extLst>
                    <a:ext uri="{9D8B030D-6E8A-4147-A177-3AD203B41FA5}">
                      <a16:colId xmlns:a16="http://schemas.microsoft.com/office/drawing/2014/main" val="3375548065"/>
                    </a:ext>
                  </a:extLst>
                </a:gridCol>
                <a:gridCol w="2648890">
                  <a:extLst>
                    <a:ext uri="{9D8B030D-6E8A-4147-A177-3AD203B41FA5}">
                      <a16:colId xmlns:a16="http://schemas.microsoft.com/office/drawing/2014/main" val="2779522264"/>
                    </a:ext>
                  </a:extLst>
                </a:gridCol>
                <a:gridCol w="1828799">
                  <a:extLst>
                    <a:ext uri="{9D8B030D-6E8A-4147-A177-3AD203B41FA5}">
                      <a16:colId xmlns:a16="http://schemas.microsoft.com/office/drawing/2014/main" val="1949676929"/>
                    </a:ext>
                  </a:extLst>
                </a:gridCol>
              </a:tblGrid>
              <a:tr h="2298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Governorate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addiction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of drug addicts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997655"/>
                  </a:ext>
                </a:extLst>
              </a:tr>
              <a:tr h="229847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Kirkuk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Artane, Kemadrin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9556882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PINAZEPAM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058926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Somadryl</a:t>
                      </a:r>
                      <a:r>
                        <a:rPr lang="en-US" sz="1400" b="1" i="0" u="none" strike="noStrike" dirty="0">
                          <a:solidFill>
                            <a:srgbClr val="2C2F34"/>
                          </a:solidFill>
                          <a:effectLst/>
                          <a:latin typeface="Changa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6188715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CAAABIS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353915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OPIUM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9442011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92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Cough syrups containing CODEINE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514442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Tramadol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488391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METHYLAMPHETAMINE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7931817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Fenethylline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351584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hallucinogens (Inhalants)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467972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424159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066722"/>
                  </a:ext>
                </a:extLst>
              </a:tr>
            </a:tbl>
          </a:graphicData>
        </a:graphic>
      </p:graphicFrame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13C7567-5951-B9C0-2AB9-4B05414351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7329365"/>
              </p:ext>
            </p:extLst>
          </p:nvPr>
        </p:nvGraphicFramePr>
        <p:xfrm>
          <a:off x="1447800" y="3962400"/>
          <a:ext cx="6248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28600"/>
            <a:ext cx="7317105" cy="228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600" b="1" dirty="0"/>
              <a:t>Table (9) Numbers of drug abusers in KIRKUK governorate</a:t>
            </a:r>
          </a:p>
        </p:txBody>
      </p:sp>
    </p:spTree>
    <p:extLst>
      <p:ext uri="{BB962C8B-B14F-4D97-AF65-F5344CB8AC3E}">
        <p14:creationId xmlns:p14="http://schemas.microsoft.com/office/powerpoint/2010/main" val="3204616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621FD5E-8B78-0A07-91C4-28EF6BB0CC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982626"/>
              </p:ext>
            </p:extLst>
          </p:nvPr>
        </p:nvGraphicFramePr>
        <p:xfrm>
          <a:off x="990600" y="609600"/>
          <a:ext cx="6934199" cy="3230880"/>
        </p:xfrm>
        <a:graphic>
          <a:graphicData uri="http://schemas.openxmlformats.org/drawingml/2006/table">
            <a:tbl>
              <a:tblPr/>
              <a:tblGrid>
                <a:gridCol w="2456510">
                  <a:extLst>
                    <a:ext uri="{9D8B030D-6E8A-4147-A177-3AD203B41FA5}">
                      <a16:colId xmlns:a16="http://schemas.microsoft.com/office/drawing/2014/main" val="3375548065"/>
                    </a:ext>
                  </a:extLst>
                </a:gridCol>
                <a:gridCol w="2801290">
                  <a:extLst>
                    <a:ext uri="{9D8B030D-6E8A-4147-A177-3AD203B41FA5}">
                      <a16:colId xmlns:a16="http://schemas.microsoft.com/office/drawing/2014/main" val="2779522264"/>
                    </a:ext>
                  </a:extLst>
                </a:gridCol>
                <a:gridCol w="1676399">
                  <a:extLst>
                    <a:ext uri="{9D8B030D-6E8A-4147-A177-3AD203B41FA5}">
                      <a16:colId xmlns:a16="http://schemas.microsoft.com/office/drawing/2014/main" val="1949676929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Governorate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addiction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of drug addicts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997655"/>
                  </a:ext>
                </a:extLst>
              </a:tr>
              <a:tr h="229847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Wasit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Artane, Kemadrin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9556882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PINAZEPAM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7058926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Somadryl</a:t>
                      </a:r>
                      <a:r>
                        <a:rPr lang="en-US" sz="1400" b="1" i="0" u="none" strike="noStrike" dirty="0">
                          <a:solidFill>
                            <a:srgbClr val="2C2F34"/>
                          </a:solidFill>
                          <a:effectLst/>
                          <a:latin typeface="Changa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6188715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CAAABIS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353915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OPIUM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9442011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Cough syrups containing CODEINE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514442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Tramadol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488391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METHYLAMPHETAMINE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931817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Fenethylline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351584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hallucinogens (Inhalants)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467972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424159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066722"/>
                  </a:ext>
                </a:extLst>
              </a:tr>
            </a:tbl>
          </a:graphicData>
        </a:graphic>
      </p:graphicFrame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79D86897-8C34-A400-2178-F7081ECC5B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1305073"/>
              </p:ext>
            </p:extLst>
          </p:nvPr>
        </p:nvGraphicFramePr>
        <p:xfrm>
          <a:off x="914400" y="3962400"/>
          <a:ext cx="7620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28600"/>
            <a:ext cx="7317105" cy="228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600" b="1" dirty="0"/>
              <a:t>Table (10) Numbers of drug abusers in WASIT governorate</a:t>
            </a:r>
          </a:p>
        </p:txBody>
      </p:sp>
    </p:spTree>
    <p:extLst>
      <p:ext uri="{BB962C8B-B14F-4D97-AF65-F5344CB8AC3E}">
        <p14:creationId xmlns:p14="http://schemas.microsoft.com/office/powerpoint/2010/main" val="3567352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621FD5E-8B78-0A07-91C4-28EF6BB0CC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634359"/>
              </p:ext>
            </p:extLst>
          </p:nvPr>
        </p:nvGraphicFramePr>
        <p:xfrm>
          <a:off x="990600" y="609600"/>
          <a:ext cx="6934199" cy="3232127"/>
        </p:xfrm>
        <a:graphic>
          <a:graphicData uri="http://schemas.openxmlformats.org/drawingml/2006/table">
            <a:tbl>
              <a:tblPr/>
              <a:tblGrid>
                <a:gridCol w="2456510">
                  <a:extLst>
                    <a:ext uri="{9D8B030D-6E8A-4147-A177-3AD203B41FA5}">
                      <a16:colId xmlns:a16="http://schemas.microsoft.com/office/drawing/2014/main" val="3375548065"/>
                    </a:ext>
                  </a:extLst>
                </a:gridCol>
                <a:gridCol w="3106090">
                  <a:extLst>
                    <a:ext uri="{9D8B030D-6E8A-4147-A177-3AD203B41FA5}">
                      <a16:colId xmlns:a16="http://schemas.microsoft.com/office/drawing/2014/main" val="2779522264"/>
                    </a:ext>
                  </a:extLst>
                </a:gridCol>
                <a:gridCol w="1371599">
                  <a:extLst>
                    <a:ext uri="{9D8B030D-6E8A-4147-A177-3AD203B41FA5}">
                      <a16:colId xmlns:a16="http://schemas.microsoft.com/office/drawing/2014/main" val="1949676929"/>
                    </a:ext>
                  </a:extLst>
                </a:gridCol>
              </a:tblGrid>
              <a:tr h="2298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Governorate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addiction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of drug addicts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997655"/>
                  </a:ext>
                </a:extLst>
              </a:tr>
              <a:tr h="229847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Thi-Qar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Artane, Kemadrin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9556882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PINAZEPAM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7058926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Somadryl</a:t>
                      </a:r>
                      <a:r>
                        <a:rPr lang="en-US" sz="1400" b="1" i="0" u="none" strike="noStrike" dirty="0">
                          <a:solidFill>
                            <a:srgbClr val="2C2F34"/>
                          </a:solidFill>
                          <a:effectLst/>
                          <a:latin typeface="Changa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6188715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CAAABIS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353915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OPIUM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9442011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Cough syrups containing CODEINE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514442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Tramadol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488391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METHYLAMPHETAMINE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931817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Fenethylline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351584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hallucinogens (Inhalants)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467972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424159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066722"/>
                  </a:ext>
                </a:extLst>
              </a:tr>
            </a:tbl>
          </a:graphicData>
        </a:graphic>
      </p:graphicFrame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3BF042BD-1D5C-A0DD-4499-A120AC16CE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0098542"/>
              </p:ext>
            </p:extLst>
          </p:nvPr>
        </p:nvGraphicFramePr>
        <p:xfrm>
          <a:off x="1066800" y="3810000"/>
          <a:ext cx="6934199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28600"/>
            <a:ext cx="7317105" cy="228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600" b="1" dirty="0"/>
              <a:t>Table (11) Numbers of drug abusers in THI-QAR governorate</a:t>
            </a:r>
          </a:p>
        </p:txBody>
      </p:sp>
    </p:spTree>
    <p:extLst>
      <p:ext uri="{BB962C8B-B14F-4D97-AF65-F5344CB8AC3E}">
        <p14:creationId xmlns:p14="http://schemas.microsoft.com/office/powerpoint/2010/main" val="200790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621FD5E-8B78-0A07-91C4-28EF6BB0CC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377620"/>
              </p:ext>
            </p:extLst>
          </p:nvPr>
        </p:nvGraphicFramePr>
        <p:xfrm>
          <a:off x="990600" y="609600"/>
          <a:ext cx="6934199" cy="3232127"/>
        </p:xfrm>
        <a:graphic>
          <a:graphicData uri="http://schemas.openxmlformats.org/drawingml/2006/table">
            <a:tbl>
              <a:tblPr/>
              <a:tblGrid>
                <a:gridCol w="2456510">
                  <a:extLst>
                    <a:ext uri="{9D8B030D-6E8A-4147-A177-3AD203B41FA5}">
                      <a16:colId xmlns:a16="http://schemas.microsoft.com/office/drawing/2014/main" val="3375548065"/>
                    </a:ext>
                  </a:extLst>
                </a:gridCol>
                <a:gridCol w="2831635">
                  <a:extLst>
                    <a:ext uri="{9D8B030D-6E8A-4147-A177-3AD203B41FA5}">
                      <a16:colId xmlns:a16="http://schemas.microsoft.com/office/drawing/2014/main" val="2779522264"/>
                    </a:ext>
                  </a:extLst>
                </a:gridCol>
                <a:gridCol w="1646054">
                  <a:extLst>
                    <a:ext uri="{9D8B030D-6E8A-4147-A177-3AD203B41FA5}">
                      <a16:colId xmlns:a16="http://schemas.microsoft.com/office/drawing/2014/main" val="1949676929"/>
                    </a:ext>
                  </a:extLst>
                </a:gridCol>
              </a:tblGrid>
              <a:tr h="2298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Governorate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addiction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of drug addicts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997655"/>
                  </a:ext>
                </a:extLst>
              </a:tr>
              <a:tr h="229847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Al-Muthanna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Artane, Kemadrin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9556882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PINAZEPAM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7058926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Somadryl</a:t>
                      </a:r>
                      <a:r>
                        <a:rPr lang="en-US" sz="1400" b="1" i="0" u="none" strike="noStrike" dirty="0">
                          <a:solidFill>
                            <a:srgbClr val="2C2F34"/>
                          </a:solidFill>
                          <a:effectLst/>
                          <a:latin typeface="Changa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6188715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CAAABIS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353915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OPIUM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9442011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92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Cough syrups containing CODEINE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514442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Tramadol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488391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METHYLAMPHETAMINE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931817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Fenethylline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351584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hallucinogens (Inhalants)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467972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424159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066722"/>
                  </a:ext>
                </a:extLst>
              </a:tr>
            </a:tbl>
          </a:graphicData>
        </a:graphic>
      </p:graphicFrame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D362C82-30E1-6E57-6B2A-B5254EB8E3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130421"/>
              </p:ext>
            </p:extLst>
          </p:nvPr>
        </p:nvGraphicFramePr>
        <p:xfrm>
          <a:off x="971719" y="3886200"/>
          <a:ext cx="73152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28600"/>
            <a:ext cx="7317105" cy="228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600" b="1" dirty="0"/>
              <a:t>Table (12) Numbers of drug abusers in AL-MUTHANNA governorate</a:t>
            </a:r>
          </a:p>
        </p:txBody>
      </p:sp>
    </p:spTree>
    <p:extLst>
      <p:ext uri="{BB962C8B-B14F-4D97-AF65-F5344CB8AC3E}">
        <p14:creationId xmlns:p14="http://schemas.microsoft.com/office/powerpoint/2010/main" val="1034619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"/>
            <a:ext cx="7317105" cy="609600"/>
          </a:xfrm>
        </p:spPr>
        <p:txBody>
          <a:bodyPr>
            <a:normAutofit/>
          </a:bodyPr>
          <a:lstStyle/>
          <a:p>
            <a:pPr algn="ctr"/>
            <a:r>
              <a:rPr lang="en-US" sz="1600" b="1" dirty="0"/>
              <a:t>Figure </a:t>
            </a:r>
            <a:r>
              <a:rPr lang="ar-IQ" sz="1600" b="1" dirty="0"/>
              <a:t>(1)</a:t>
            </a:r>
            <a:r>
              <a:rPr lang="en-US" sz="1600" b="1" dirty="0"/>
              <a:t> the percentage of drug abuse according to the gender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9399144"/>
              </p:ext>
            </p:extLst>
          </p:nvPr>
        </p:nvGraphicFramePr>
        <p:xfrm>
          <a:off x="2286000" y="515035"/>
          <a:ext cx="41910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مخطط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3460550"/>
              </p:ext>
            </p:extLst>
          </p:nvPr>
        </p:nvGraphicFramePr>
        <p:xfrm>
          <a:off x="1828800" y="3581400"/>
          <a:ext cx="5295900" cy="293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3"/>
          <p:cNvSpPr txBox="1">
            <a:spLocks/>
          </p:cNvSpPr>
          <p:nvPr/>
        </p:nvSpPr>
        <p:spPr>
          <a:xfrm>
            <a:off x="304800" y="3429000"/>
            <a:ext cx="8153400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6859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b="1" dirty="0">
                <a:solidFill>
                  <a:srgbClr val="44546A"/>
                </a:solidFill>
              </a:rPr>
              <a:t>Figure(2) Percentage of substance abuse according to demographic variables (profession)</a:t>
            </a:r>
          </a:p>
        </p:txBody>
      </p:sp>
    </p:spTree>
    <p:extLst>
      <p:ext uri="{BB962C8B-B14F-4D97-AF65-F5344CB8AC3E}">
        <p14:creationId xmlns:p14="http://schemas.microsoft.com/office/powerpoint/2010/main" val="2293406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0167698"/>
              </p:ext>
            </p:extLst>
          </p:nvPr>
        </p:nvGraphicFramePr>
        <p:xfrm>
          <a:off x="1364392" y="685800"/>
          <a:ext cx="60960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52400"/>
            <a:ext cx="7317105" cy="609600"/>
          </a:xfrm>
        </p:spPr>
        <p:txBody>
          <a:bodyPr>
            <a:normAutofit/>
          </a:bodyPr>
          <a:lstStyle/>
          <a:p>
            <a:pPr algn="ctr"/>
            <a:r>
              <a:rPr lang="en-US" sz="1600" b="1" dirty="0"/>
              <a:t>Figure (3) the method of drug abuse</a:t>
            </a: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335692" y="3581400"/>
            <a:ext cx="8153400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6859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b="1" dirty="0">
                <a:solidFill>
                  <a:srgbClr val="44546A"/>
                </a:solidFill>
              </a:rPr>
              <a:t>Figure(4) Percentage of substance abuse according to demographic variables (AGE)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8002978"/>
              </p:ext>
            </p:extLst>
          </p:nvPr>
        </p:nvGraphicFramePr>
        <p:xfrm>
          <a:off x="533400" y="4104503"/>
          <a:ext cx="75438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88915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621FD5E-8B78-0A07-91C4-28EF6BB0CC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252647"/>
              </p:ext>
            </p:extLst>
          </p:nvPr>
        </p:nvGraphicFramePr>
        <p:xfrm>
          <a:off x="914400" y="609600"/>
          <a:ext cx="6934199" cy="3201372"/>
        </p:xfrm>
        <a:graphic>
          <a:graphicData uri="http://schemas.openxmlformats.org/drawingml/2006/table">
            <a:tbl>
              <a:tblPr/>
              <a:tblGrid>
                <a:gridCol w="2456510">
                  <a:extLst>
                    <a:ext uri="{9D8B030D-6E8A-4147-A177-3AD203B41FA5}">
                      <a16:colId xmlns:a16="http://schemas.microsoft.com/office/drawing/2014/main" val="3375548065"/>
                    </a:ext>
                  </a:extLst>
                </a:gridCol>
                <a:gridCol w="2572690">
                  <a:extLst>
                    <a:ext uri="{9D8B030D-6E8A-4147-A177-3AD203B41FA5}">
                      <a16:colId xmlns:a16="http://schemas.microsoft.com/office/drawing/2014/main" val="2779522264"/>
                    </a:ext>
                  </a:extLst>
                </a:gridCol>
                <a:gridCol w="1904999">
                  <a:extLst>
                    <a:ext uri="{9D8B030D-6E8A-4147-A177-3AD203B41FA5}">
                      <a16:colId xmlns:a16="http://schemas.microsoft.com/office/drawing/2014/main" val="1949676929"/>
                    </a:ext>
                  </a:extLst>
                </a:gridCol>
              </a:tblGrid>
              <a:tr h="2080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Governorate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addiction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of drug addicts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997655"/>
                  </a:ext>
                </a:extLst>
              </a:tr>
              <a:tr h="225021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Baghdad</a:t>
                      </a:r>
                    </a:p>
                  </a:txBody>
                  <a:tcPr marL="4764" marR="4764" marT="47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Artane, Kemadrin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9556882"/>
                  </a:ext>
                </a:extLst>
              </a:tr>
              <a:tr h="225021"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4" marR="4764" marT="47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PINAZEPAM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7058926"/>
                  </a:ext>
                </a:extLst>
              </a:tr>
              <a:tr h="225021"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4" marR="4764" marT="47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92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Somadryl</a:t>
                      </a:r>
                      <a:endParaRPr lang="en-US" sz="13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4" marR="4764" marT="47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6188715"/>
                  </a:ext>
                </a:extLst>
              </a:tr>
              <a:tr h="225021"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4" marR="4764" marT="47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CAAABIS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353915"/>
                  </a:ext>
                </a:extLst>
              </a:tr>
              <a:tr h="225021"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4" marR="4764" marT="47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OPIUM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9442011"/>
                  </a:ext>
                </a:extLst>
              </a:tr>
              <a:tr h="225021"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4" marR="4764" marT="47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92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Cough syrups containing CODEINE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514442"/>
                  </a:ext>
                </a:extLst>
              </a:tr>
              <a:tr h="225021"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4" marR="4764" marT="47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Tramadol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488391"/>
                  </a:ext>
                </a:extLst>
              </a:tr>
              <a:tr h="225021"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4" marR="4764" marT="47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METHYLAMPHETAMINE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931817"/>
                  </a:ext>
                </a:extLst>
              </a:tr>
              <a:tr h="225021"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4" marR="4764" marT="47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Fenethylline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captagon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351584"/>
                  </a:ext>
                </a:extLst>
              </a:tr>
              <a:tr h="225021"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4" marR="4764" marT="47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hallucinogens (Inhalants)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467972"/>
                  </a:ext>
                </a:extLst>
              </a:tr>
              <a:tr h="225021"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4" marR="4764" marT="47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424159"/>
                  </a:ext>
                </a:extLst>
              </a:tr>
              <a:tr h="225021"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4" marR="4764" marT="47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1083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066722"/>
                  </a:ext>
                </a:extLst>
              </a:tr>
            </a:tbl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27C4FA35-0A6B-FB91-60FB-BDD2C1E577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3806678"/>
              </p:ext>
            </p:extLst>
          </p:nvPr>
        </p:nvGraphicFramePr>
        <p:xfrm>
          <a:off x="1447800" y="4038600"/>
          <a:ext cx="6124701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28600"/>
            <a:ext cx="7317105" cy="228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600" b="1" dirty="0"/>
              <a:t>Table (1) Numbers of drug abusers in Baghdad governorate</a:t>
            </a:r>
          </a:p>
        </p:txBody>
      </p:sp>
    </p:spTree>
    <p:extLst>
      <p:ext uri="{BB962C8B-B14F-4D97-AF65-F5344CB8AC3E}">
        <p14:creationId xmlns:p14="http://schemas.microsoft.com/office/powerpoint/2010/main" val="417697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621FD5E-8B78-0A07-91C4-28EF6BB0CC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630906"/>
              </p:ext>
            </p:extLst>
          </p:nvPr>
        </p:nvGraphicFramePr>
        <p:xfrm>
          <a:off x="762000" y="609600"/>
          <a:ext cx="6934199" cy="3220404"/>
        </p:xfrm>
        <a:graphic>
          <a:graphicData uri="http://schemas.openxmlformats.org/drawingml/2006/table">
            <a:tbl>
              <a:tblPr/>
              <a:tblGrid>
                <a:gridCol w="2456510">
                  <a:extLst>
                    <a:ext uri="{9D8B030D-6E8A-4147-A177-3AD203B41FA5}">
                      <a16:colId xmlns:a16="http://schemas.microsoft.com/office/drawing/2014/main" val="3375548065"/>
                    </a:ext>
                  </a:extLst>
                </a:gridCol>
                <a:gridCol w="2725090">
                  <a:extLst>
                    <a:ext uri="{9D8B030D-6E8A-4147-A177-3AD203B41FA5}">
                      <a16:colId xmlns:a16="http://schemas.microsoft.com/office/drawing/2014/main" val="2779522264"/>
                    </a:ext>
                  </a:extLst>
                </a:gridCol>
                <a:gridCol w="1752599">
                  <a:extLst>
                    <a:ext uri="{9D8B030D-6E8A-4147-A177-3AD203B41FA5}">
                      <a16:colId xmlns:a16="http://schemas.microsoft.com/office/drawing/2014/main" val="1949676929"/>
                    </a:ext>
                  </a:extLst>
                </a:gridCol>
              </a:tblGrid>
              <a:tr h="1935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Governorate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addiction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of drug addicts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997655"/>
                  </a:ext>
                </a:extLst>
              </a:tr>
              <a:tr h="210703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Basrah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Artane, Kemadrin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9556882"/>
                  </a:ext>
                </a:extLst>
              </a:tr>
              <a:tr h="210703">
                <a:tc vMerge="1"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PINAZEPAM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7058926"/>
                  </a:ext>
                </a:extLst>
              </a:tr>
              <a:tr h="210703">
                <a:tc vMerge="1"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Somadryl</a:t>
                      </a:r>
                      <a:r>
                        <a:rPr lang="en-US" sz="1400" b="1" i="0" u="none" strike="noStrike" dirty="0">
                          <a:solidFill>
                            <a:srgbClr val="2C2F34"/>
                          </a:solidFill>
                          <a:effectLst/>
                          <a:latin typeface="Changa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6188715"/>
                  </a:ext>
                </a:extLst>
              </a:tr>
              <a:tr h="210703">
                <a:tc vMerge="1"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CAAABIS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353915"/>
                  </a:ext>
                </a:extLst>
              </a:tr>
              <a:tr h="210703">
                <a:tc vMerge="1"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OPIUM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9442011"/>
                  </a:ext>
                </a:extLst>
              </a:tr>
              <a:tr h="210703">
                <a:tc vMerge="1"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92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Cough syrups containing CODEINE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514442"/>
                  </a:ext>
                </a:extLst>
              </a:tr>
              <a:tr h="210703">
                <a:tc vMerge="1"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Tramadol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488391"/>
                  </a:ext>
                </a:extLst>
              </a:tr>
              <a:tr h="210703">
                <a:tc vMerge="1"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METHYLAMPHETAMINE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931817"/>
                  </a:ext>
                </a:extLst>
              </a:tr>
              <a:tr h="210703">
                <a:tc vMerge="1"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Fenethylline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351584"/>
                  </a:ext>
                </a:extLst>
              </a:tr>
              <a:tr h="210703">
                <a:tc vMerge="1"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hallucinogens (Inhalants)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467972"/>
                  </a:ext>
                </a:extLst>
              </a:tr>
              <a:tr h="210703">
                <a:tc vMerge="1"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877494"/>
                  </a:ext>
                </a:extLst>
              </a:tr>
              <a:tr h="210703">
                <a:tc vMerge="1"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066722"/>
                  </a:ext>
                </a:extLst>
              </a:tr>
            </a:tbl>
          </a:graphicData>
        </a:graphic>
      </p:graphicFrame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89ABC021-EA87-0E4C-AE80-E44E41F159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7886038"/>
              </p:ext>
            </p:extLst>
          </p:nvPr>
        </p:nvGraphicFramePr>
        <p:xfrm>
          <a:off x="990600" y="3810000"/>
          <a:ext cx="6702425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28600"/>
            <a:ext cx="7317105" cy="228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600" b="1" dirty="0"/>
              <a:t>Table (2) Numbers of drug abusers in BASRAH governorate</a:t>
            </a:r>
          </a:p>
        </p:txBody>
      </p:sp>
    </p:spTree>
    <p:extLst>
      <p:ext uri="{BB962C8B-B14F-4D97-AF65-F5344CB8AC3E}">
        <p14:creationId xmlns:p14="http://schemas.microsoft.com/office/powerpoint/2010/main" val="194231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621FD5E-8B78-0A07-91C4-28EF6BB0CC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294242"/>
              </p:ext>
            </p:extLst>
          </p:nvPr>
        </p:nvGraphicFramePr>
        <p:xfrm>
          <a:off x="990600" y="533400"/>
          <a:ext cx="6934199" cy="3232127"/>
        </p:xfrm>
        <a:graphic>
          <a:graphicData uri="http://schemas.openxmlformats.org/drawingml/2006/table">
            <a:tbl>
              <a:tblPr/>
              <a:tblGrid>
                <a:gridCol w="2456510">
                  <a:extLst>
                    <a:ext uri="{9D8B030D-6E8A-4147-A177-3AD203B41FA5}">
                      <a16:colId xmlns:a16="http://schemas.microsoft.com/office/drawing/2014/main" val="3375548065"/>
                    </a:ext>
                  </a:extLst>
                </a:gridCol>
                <a:gridCol w="2801290">
                  <a:extLst>
                    <a:ext uri="{9D8B030D-6E8A-4147-A177-3AD203B41FA5}">
                      <a16:colId xmlns:a16="http://schemas.microsoft.com/office/drawing/2014/main" val="2779522264"/>
                    </a:ext>
                  </a:extLst>
                </a:gridCol>
                <a:gridCol w="1676399">
                  <a:extLst>
                    <a:ext uri="{9D8B030D-6E8A-4147-A177-3AD203B41FA5}">
                      <a16:colId xmlns:a16="http://schemas.microsoft.com/office/drawing/2014/main" val="1949676929"/>
                    </a:ext>
                  </a:extLst>
                </a:gridCol>
              </a:tblGrid>
              <a:tr h="2298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Governorate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addiction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of drug addicts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997655"/>
                  </a:ext>
                </a:extLst>
              </a:tr>
              <a:tr h="229847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Maysan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Artane, Kemadrin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9556882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PINAZEPAM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7058926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Somadryl</a:t>
                      </a:r>
                      <a:r>
                        <a:rPr lang="en-US" sz="1400" b="1" i="0" u="none" strike="noStrike" dirty="0">
                          <a:solidFill>
                            <a:srgbClr val="2C2F34"/>
                          </a:solidFill>
                          <a:effectLst/>
                          <a:latin typeface="Changa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6188715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CAAABIS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353915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OPIUM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9442011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92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Cough syrups containing CODEINE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514442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Tramadol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488391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METHYLAMPHETAMINE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931817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Fenethylline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351584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hallucinogens (Inhalants)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467972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424159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066722"/>
                  </a:ext>
                </a:extLst>
              </a:tr>
            </a:tbl>
          </a:graphicData>
        </a:graphic>
      </p:graphicFrame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D82EB9E-E3B3-24E2-3052-1A0E3EE08C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0686822"/>
              </p:ext>
            </p:extLst>
          </p:nvPr>
        </p:nvGraphicFramePr>
        <p:xfrm>
          <a:off x="1143000" y="3886200"/>
          <a:ext cx="6934199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28600"/>
            <a:ext cx="7317105" cy="228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600" b="1" dirty="0"/>
              <a:t>Table (3) Numbers of drug abusers in MAYSAN governorate</a:t>
            </a:r>
          </a:p>
        </p:txBody>
      </p:sp>
    </p:spTree>
    <p:extLst>
      <p:ext uri="{BB962C8B-B14F-4D97-AF65-F5344CB8AC3E}">
        <p14:creationId xmlns:p14="http://schemas.microsoft.com/office/powerpoint/2010/main" val="256441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621FD5E-8B78-0A07-91C4-28EF6BB0CC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356381"/>
              </p:ext>
            </p:extLst>
          </p:nvPr>
        </p:nvGraphicFramePr>
        <p:xfrm>
          <a:off x="914400" y="457200"/>
          <a:ext cx="6934199" cy="3211784"/>
        </p:xfrm>
        <a:graphic>
          <a:graphicData uri="http://schemas.openxmlformats.org/drawingml/2006/table">
            <a:tbl>
              <a:tblPr/>
              <a:tblGrid>
                <a:gridCol w="2456510">
                  <a:extLst>
                    <a:ext uri="{9D8B030D-6E8A-4147-A177-3AD203B41FA5}">
                      <a16:colId xmlns:a16="http://schemas.microsoft.com/office/drawing/2014/main" val="3375548065"/>
                    </a:ext>
                  </a:extLst>
                </a:gridCol>
                <a:gridCol w="2801290">
                  <a:extLst>
                    <a:ext uri="{9D8B030D-6E8A-4147-A177-3AD203B41FA5}">
                      <a16:colId xmlns:a16="http://schemas.microsoft.com/office/drawing/2014/main" val="2779522264"/>
                    </a:ext>
                  </a:extLst>
                </a:gridCol>
                <a:gridCol w="1676399">
                  <a:extLst>
                    <a:ext uri="{9D8B030D-6E8A-4147-A177-3AD203B41FA5}">
                      <a16:colId xmlns:a16="http://schemas.microsoft.com/office/drawing/2014/main" val="1949676929"/>
                    </a:ext>
                  </a:extLst>
                </a:gridCol>
              </a:tblGrid>
              <a:tr h="2298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Governorate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addiction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of drug addicts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997655"/>
                  </a:ext>
                </a:extLst>
              </a:tr>
              <a:tr h="229847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Al-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Dewaniya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Artane, Kemadrin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9556882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PINAZEPAM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058926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Somadryl</a:t>
                      </a:r>
                      <a:r>
                        <a:rPr lang="en-US" sz="1400" b="1" i="0" u="none" strike="noStrike" dirty="0">
                          <a:solidFill>
                            <a:srgbClr val="2C2F34"/>
                          </a:solidFill>
                          <a:effectLst/>
                          <a:latin typeface="Changa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6188715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CAAABIS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353915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OPIUM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9442011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92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Cough syrups containing CODEINE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514442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Tramadol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488391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b="1" dirty="0">
                          <a:highlight>
                            <a:srgbClr val="F2F2F2"/>
                          </a:highlight>
                        </a:rPr>
                        <a:t>METHYLAMPHETAMINE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>
                          <a:highlight>
                            <a:srgbClr val="F2F2F2"/>
                          </a:highlight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931817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Fenethylline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351584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hallucinogens (Inhalants)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467972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424159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066722"/>
                  </a:ext>
                </a:extLst>
              </a:tr>
            </a:tbl>
          </a:graphicData>
        </a:graphic>
      </p:graphicFrame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50F506E-FE10-554A-E151-2430F4E114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0069468"/>
              </p:ext>
            </p:extLst>
          </p:nvPr>
        </p:nvGraphicFramePr>
        <p:xfrm>
          <a:off x="1252918" y="3657600"/>
          <a:ext cx="67818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52400"/>
            <a:ext cx="7317105" cy="228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600" b="1" dirty="0"/>
              <a:t>Table (4) Numbers of drug abusers in AL-DEWANIYA governorate</a:t>
            </a:r>
          </a:p>
        </p:txBody>
      </p:sp>
    </p:spTree>
    <p:extLst>
      <p:ext uri="{BB962C8B-B14F-4D97-AF65-F5344CB8AC3E}">
        <p14:creationId xmlns:p14="http://schemas.microsoft.com/office/powerpoint/2010/main" val="2536946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621FD5E-8B78-0A07-91C4-28EF6BB0CC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09653"/>
              </p:ext>
            </p:extLst>
          </p:nvPr>
        </p:nvGraphicFramePr>
        <p:xfrm>
          <a:off x="1050616" y="533400"/>
          <a:ext cx="6907227" cy="3229394"/>
        </p:xfrm>
        <a:graphic>
          <a:graphicData uri="http://schemas.openxmlformats.org/drawingml/2006/table">
            <a:tbl>
              <a:tblPr/>
              <a:tblGrid>
                <a:gridCol w="2446955">
                  <a:extLst>
                    <a:ext uri="{9D8B030D-6E8A-4147-A177-3AD203B41FA5}">
                      <a16:colId xmlns:a16="http://schemas.microsoft.com/office/drawing/2014/main" val="3375548065"/>
                    </a:ext>
                  </a:extLst>
                </a:gridCol>
                <a:gridCol w="2750829">
                  <a:extLst>
                    <a:ext uri="{9D8B030D-6E8A-4147-A177-3AD203B41FA5}">
                      <a16:colId xmlns:a16="http://schemas.microsoft.com/office/drawing/2014/main" val="2779522264"/>
                    </a:ext>
                  </a:extLst>
                </a:gridCol>
                <a:gridCol w="1709443">
                  <a:extLst>
                    <a:ext uri="{9D8B030D-6E8A-4147-A177-3AD203B41FA5}">
                      <a16:colId xmlns:a16="http://schemas.microsoft.com/office/drawing/2014/main" val="1949676929"/>
                    </a:ext>
                  </a:extLst>
                </a:gridCol>
              </a:tblGrid>
              <a:tr h="2271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Governorate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addiction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of drug addicts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997655"/>
                  </a:ext>
                </a:extLst>
              </a:tr>
              <a:tr h="247215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Diala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Artane, Kemadrin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9556882"/>
                  </a:ext>
                </a:extLst>
              </a:tr>
              <a:tr h="2472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PINAZEPAM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7058926"/>
                  </a:ext>
                </a:extLst>
              </a:tr>
              <a:tr h="2472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Somadryl</a:t>
                      </a:r>
                      <a:r>
                        <a:rPr lang="en-US" sz="1400" b="1" i="0" u="none" strike="noStrike" dirty="0">
                          <a:solidFill>
                            <a:srgbClr val="2C2F34"/>
                          </a:solidFill>
                          <a:effectLst/>
                          <a:latin typeface="Changa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6188715"/>
                  </a:ext>
                </a:extLst>
              </a:tr>
              <a:tr h="2472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CAAABIS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353915"/>
                  </a:ext>
                </a:extLst>
              </a:tr>
              <a:tr h="2472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OPIUM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9442011"/>
                  </a:ext>
                </a:extLst>
              </a:tr>
              <a:tr h="2472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92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Cough syrups containing CODEINE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514442"/>
                  </a:ext>
                </a:extLst>
              </a:tr>
              <a:tr h="2472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Tramadol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488391"/>
                  </a:ext>
                </a:extLst>
              </a:tr>
              <a:tr h="2472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METHYLAMPHETAMINE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931817"/>
                  </a:ext>
                </a:extLst>
              </a:tr>
              <a:tr h="2472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Fenethylline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351584"/>
                  </a:ext>
                </a:extLst>
              </a:tr>
              <a:tr h="2472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hallucinogens (Inhalants)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467972"/>
                  </a:ext>
                </a:extLst>
              </a:tr>
              <a:tr h="2472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424159"/>
                  </a:ext>
                </a:extLst>
              </a:tr>
              <a:tr h="2472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066722"/>
                  </a:ext>
                </a:extLst>
              </a:tr>
            </a:tbl>
          </a:graphicData>
        </a:graphic>
      </p:graphicFrame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1BD4E8D-CCED-9338-6744-51330F9B90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5969015"/>
              </p:ext>
            </p:extLst>
          </p:nvPr>
        </p:nvGraphicFramePr>
        <p:xfrm>
          <a:off x="1219200" y="3886200"/>
          <a:ext cx="6858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52400"/>
            <a:ext cx="7317105" cy="228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600" b="1" dirty="0"/>
              <a:t>Table (5) Numbers of drug abusers in DIALA governorate</a:t>
            </a:r>
          </a:p>
        </p:txBody>
      </p:sp>
    </p:spTree>
    <p:extLst>
      <p:ext uri="{BB962C8B-B14F-4D97-AF65-F5344CB8AC3E}">
        <p14:creationId xmlns:p14="http://schemas.microsoft.com/office/powerpoint/2010/main" val="1791142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621FD5E-8B78-0A07-91C4-28EF6BB0CC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545802"/>
              </p:ext>
            </p:extLst>
          </p:nvPr>
        </p:nvGraphicFramePr>
        <p:xfrm>
          <a:off x="990600" y="533400"/>
          <a:ext cx="6934199" cy="3232127"/>
        </p:xfrm>
        <a:graphic>
          <a:graphicData uri="http://schemas.openxmlformats.org/drawingml/2006/table">
            <a:tbl>
              <a:tblPr/>
              <a:tblGrid>
                <a:gridCol w="2456510">
                  <a:extLst>
                    <a:ext uri="{9D8B030D-6E8A-4147-A177-3AD203B41FA5}">
                      <a16:colId xmlns:a16="http://schemas.microsoft.com/office/drawing/2014/main" val="3375548065"/>
                    </a:ext>
                  </a:extLst>
                </a:gridCol>
                <a:gridCol w="2801290">
                  <a:extLst>
                    <a:ext uri="{9D8B030D-6E8A-4147-A177-3AD203B41FA5}">
                      <a16:colId xmlns:a16="http://schemas.microsoft.com/office/drawing/2014/main" val="2779522264"/>
                    </a:ext>
                  </a:extLst>
                </a:gridCol>
                <a:gridCol w="1676399">
                  <a:extLst>
                    <a:ext uri="{9D8B030D-6E8A-4147-A177-3AD203B41FA5}">
                      <a16:colId xmlns:a16="http://schemas.microsoft.com/office/drawing/2014/main" val="1949676929"/>
                    </a:ext>
                  </a:extLst>
                </a:gridCol>
              </a:tblGrid>
              <a:tr h="2298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Governorate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addiction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of drug addicts</a:t>
                      </a:r>
                    </a:p>
                  </a:txBody>
                  <a:tcPr marL="4764" marR="4764" marT="4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997655"/>
                  </a:ext>
                </a:extLst>
              </a:tr>
              <a:tr h="229847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Al-Najaf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Artane, Kemadrin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9556882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PINAZEPAM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7058926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Somadryl</a:t>
                      </a:r>
                      <a:r>
                        <a:rPr lang="en-US" sz="1400" b="1" i="0" u="none" strike="noStrike" dirty="0">
                          <a:solidFill>
                            <a:srgbClr val="2C2F34"/>
                          </a:solidFill>
                          <a:effectLst/>
                          <a:latin typeface="Changa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6188715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CAAABIS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353915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OPIUM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9442011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92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Cough syrups containing CODEINE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514442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Tramadol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488391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METHYLAMPHETAMINE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931817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Fenethylline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351584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hallucinogens (Inhalants)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467972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424159"/>
                  </a:ext>
                </a:extLst>
              </a:tr>
              <a:tr h="22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066722"/>
                  </a:ext>
                </a:extLst>
              </a:tr>
            </a:tbl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C7E17D5-0798-A07B-0064-232880B5B7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2035093"/>
              </p:ext>
            </p:extLst>
          </p:nvPr>
        </p:nvGraphicFramePr>
        <p:xfrm>
          <a:off x="1066800" y="3810000"/>
          <a:ext cx="70866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52400"/>
            <a:ext cx="7317105" cy="228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600" b="1" dirty="0"/>
              <a:t>Table (6) Numbers of drug abusers in AL-NAJAF governorate</a:t>
            </a:r>
          </a:p>
        </p:txBody>
      </p:sp>
    </p:spTree>
    <p:extLst>
      <p:ext uri="{BB962C8B-B14F-4D97-AF65-F5344CB8AC3E}">
        <p14:creationId xmlns:p14="http://schemas.microsoft.com/office/powerpoint/2010/main" val="277779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tate history report present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ate history report presentation.potx" id="{CE65B12B-E5CF-4B7F-891B-BF19DA46421A}" vid="{73D5F891-C0F2-461A-8D6B-932929F672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Members xmlns="495e4fbf-cd8b-4855-b232-b88acb0d8053">
      <UserInfo>
        <DisplayName/>
        <AccountId xsi:nil="true"/>
        <AccountType/>
      </UserInfo>
    </Members>
    <Self_Registration_Enabled xmlns="495e4fbf-cd8b-4855-b232-b88acb0d8053" xsi:nil="true"/>
    <Is_Collaboration_Space_Locked xmlns="495e4fbf-cd8b-4855-b232-b88acb0d8053" xsi:nil="true"/>
    <NotebookType xmlns="495e4fbf-cd8b-4855-b232-b88acb0d8053" xsi:nil="true"/>
    <FolderType xmlns="495e4fbf-cd8b-4855-b232-b88acb0d8053" xsi:nil="true"/>
    <Leaders xmlns="495e4fbf-cd8b-4855-b232-b88acb0d8053">
      <UserInfo>
        <DisplayName/>
        <AccountId xsi:nil="true"/>
        <AccountType/>
      </UserInfo>
    </Leaders>
    <Distribution_Groups xmlns="495e4fbf-cd8b-4855-b232-b88acb0d8053" xsi:nil="true"/>
    <Owner xmlns="495e4fbf-cd8b-4855-b232-b88acb0d8053">
      <UserInfo>
        <DisplayName/>
        <AccountId xsi:nil="true"/>
        <AccountType/>
      </UserInfo>
    </Owner>
    <Has_Leaders_Only_SectionGroup xmlns="495e4fbf-cd8b-4855-b232-b88acb0d8053" xsi:nil="true"/>
    <_ip_UnifiedCompliancePolicyProperties xmlns="http://schemas.microsoft.com/sharepoint/v3" xsi:nil="true"/>
    <TeamsChannelId xmlns="495e4fbf-cd8b-4855-b232-b88acb0d8053" xsi:nil="true"/>
    <Invited_Leaders xmlns="495e4fbf-cd8b-4855-b232-b88acb0d8053" xsi:nil="true"/>
    <IsNotebookLocked xmlns="495e4fbf-cd8b-4855-b232-b88acb0d8053" xsi:nil="true"/>
    <CultureName xmlns="495e4fbf-cd8b-4855-b232-b88acb0d8053" xsi:nil="true"/>
    <AppVersion xmlns="495e4fbf-cd8b-4855-b232-b88acb0d8053" xsi:nil="true"/>
    <LMS_Mappings xmlns="495e4fbf-cd8b-4855-b232-b88acb0d8053" xsi:nil="true"/>
    <Math_Settings xmlns="495e4fbf-cd8b-4855-b232-b88acb0d8053" xsi:nil="true"/>
    <Templates xmlns="495e4fbf-cd8b-4855-b232-b88acb0d8053" xsi:nil="true"/>
    <Member_Groups xmlns="495e4fbf-cd8b-4855-b232-b88acb0d8053">
      <UserInfo>
        <DisplayName/>
        <AccountId xsi:nil="true"/>
        <AccountType/>
      </UserInfo>
    </Member_Groups>
    <DefaultSectionNames xmlns="495e4fbf-cd8b-4855-b232-b88acb0d8053" xsi:nil="true"/>
    <Invited_Members xmlns="495e4fbf-cd8b-4855-b232-b88acb0d8053" xsi:nil="true"/>
    <Teams_Channel_Section_Location xmlns="495e4fbf-cd8b-4855-b232-b88acb0d805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11D584707BA849B38C52E883CF0AA0" ma:contentTypeVersion="37" ma:contentTypeDescription="Create a new document." ma:contentTypeScope="" ma:versionID="293b4d9b3f394f74064046cf77624640">
  <xsd:schema xmlns:xsd="http://www.w3.org/2001/XMLSchema" xmlns:xs="http://www.w3.org/2001/XMLSchema" xmlns:p="http://schemas.microsoft.com/office/2006/metadata/properties" xmlns:ns1="http://schemas.microsoft.com/sharepoint/v3" xmlns:ns3="495e4fbf-cd8b-4855-b232-b88acb0d8053" xmlns:ns4="da3bb53d-625a-466f-a24d-b2b8a7966af3" targetNamespace="http://schemas.microsoft.com/office/2006/metadata/properties" ma:root="true" ma:fieldsID="4fbc014bd012b406e782cd734ab25395" ns1:_="" ns3:_="" ns4:_="">
    <xsd:import namespace="http://schemas.microsoft.com/sharepoint/v3"/>
    <xsd:import namespace="495e4fbf-cd8b-4855-b232-b88acb0d8053"/>
    <xsd:import namespace="da3bb53d-625a-466f-a24d-b2b8a7966af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Leaders" minOccurs="0"/>
                <xsd:element ref="ns3:Members" minOccurs="0"/>
                <xsd:element ref="ns3:Member_Groups" minOccurs="0"/>
                <xsd:element ref="ns3:Distribution_Groups" minOccurs="0"/>
                <xsd:element ref="ns3:LMS_Mappings" minOccurs="0"/>
                <xsd:element ref="ns3:Invited_Leaders" minOccurs="0"/>
                <xsd:element ref="ns3:Invited_Members" minOccurs="0"/>
                <xsd:element ref="ns3:Self_Registration_Enabled" minOccurs="0"/>
                <xsd:element ref="ns3:Has_Leaders_Only_SectionGroup" minOccurs="0"/>
                <xsd:element ref="ns3:Is_Collaboration_Space_Locked" minOccurs="0"/>
                <xsd:element ref="ns3:IsNotebookLocked" minOccurs="0"/>
                <xsd:element ref="ns3:Teams_Channel_Section_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5e4fbf-cd8b-4855-b232-b88acb0d80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NotebookType" ma:index="24" nillable="true" ma:displayName="Notebook Type" ma:internalName="NotebookType">
      <xsd:simpleType>
        <xsd:restriction base="dms:Text"/>
      </xsd:simpleType>
    </xsd:element>
    <xsd:element name="FolderType" ma:index="25" nillable="true" ma:displayName="Folder Type" ma:internalName="FolderType">
      <xsd:simpleType>
        <xsd:restriction base="dms:Text"/>
      </xsd:simpleType>
    </xsd:element>
    <xsd:element name="CultureName" ma:index="26" nillable="true" ma:displayName="Culture Name" ma:internalName="CultureName">
      <xsd:simpleType>
        <xsd:restriction base="dms:Text"/>
      </xsd:simpleType>
    </xsd:element>
    <xsd:element name="AppVersion" ma:index="27" nillable="true" ma:displayName="App Version" ma:internalName="AppVersion">
      <xsd:simpleType>
        <xsd:restriction base="dms:Text"/>
      </xsd:simpleType>
    </xsd:element>
    <xsd:element name="TeamsChannelId" ma:index="28" nillable="true" ma:displayName="Teams Channel Id" ma:internalName="TeamsChannelId">
      <xsd:simpleType>
        <xsd:restriction base="dms:Text"/>
      </xsd:simpleType>
    </xsd:element>
    <xsd:element name="Owner" ma:index="29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30" nillable="true" ma:displayName="Math Settings" ma:internalName="Math_Settings">
      <xsd:simpleType>
        <xsd:restriction base="dms:Text"/>
      </xsd:simpleType>
    </xsd:element>
    <xsd:element name="DefaultSectionNames" ma:index="3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32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33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34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35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6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7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38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39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40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41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42" nillable="true" ma:displayName="Is Collaboration Space Locked" ma:internalName="Is_Collaboration_Space_Locked">
      <xsd:simpleType>
        <xsd:restriction base="dms:Boolean"/>
      </xsd:simpleType>
    </xsd:element>
    <xsd:element name="IsNotebookLocked" ma:index="43" nillable="true" ma:displayName="Is Notebook Locked" ma:internalName="IsNotebookLocked">
      <xsd:simpleType>
        <xsd:restriction base="dms:Boolean"/>
      </xsd:simpleType>
    </xsd:element>
    <xsd:element name="Teams_Channel_Section_Location" ma:index="44" nillable="true" ma:displayName="Teams Channel Section Location" ma:internalName="Teams_Channel_Section_Loca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3bb53d-625a-466f-a24d-b2b8a7966af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64C831-7BFE-42B2-B136-8B8C6E7F99BE}">
  <ds:schemaRefs>
    <ds:schemaRef ds:uri="http://schemas.microsoft.com/sharepoint/v3"/>
    <ds:schemaRef ds:uri="http://schemas.microsoft.com/office/2006/documentManagement/types"/>
    <ds:schemaRef ds:uri="495e4fbf-cd8b-4855-b232-b88acb0d8053"/>
    <ds:schemaRef ds:uri="http://purl.org/dc/dcmitype/"/>
    <ds:schemaRef ds:uri="da3bb53d-625a-466f-a24d-b2b8a7966af3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DFEB583-44D5-4EF7-82E6-DA7EA33C07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95e4fbf-cd8b-4855-b232-b88acb0d8053"/>
    <ds:schemaRef ds:uri="da3bb53d-625a-466f-a24d-b2b8a7966a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D3E73D8-94DB-48CF-8532-904E64F81C0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State history report presentation</Template>
  <TotalTime>402</TotalTime>
  <Words>712</Words>
  <Application>Microsoft Office PowerPoint</Application>
  <PresentationFormat>On-screen Show (4:3)</PresentationFormat>
  <Paragraphs>380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Changa</vt:lpstr>
      <vt:lpstr>State history report presentation</vt:lpstr>
      <vt:lpstr>Statistics of drug abuse and psychotropic substances in Baghdad and the governorates for 6 months 2022</vt:lpstr>
      <vt:lpstr>Figure (1) the percentage of drug abuse according to the gender</vt:lpstr>
      <vt:lpstr>Figure (3) the method of drug abuse</vt:lpstr>
      <vt:lpstr>Table (1) Numbers of drug abusers in Baghdad governorate</vt:lpstr>
      <vt:lpstr>Table (2) Numbers of drug abusers in BASRAH governorate</vt:lpstr>
      <vt:lpstr>Table (3) Numbers of drug abusers in MAYSAN governorate</vt:lpstr>
      <vt:lpstr>Table (4) Numbers of drug abusers in AL-DEWANIYA governorate</vt:lpstr>
      <vt:lpstr>Table (5) Numbers of drug abusers in DIALA governorate</vt:lpstr>
      <vt:lpstr>Table (6) Numbers of drug abusers in AL-NAJAF governorate</vt:lpstr>
      <vt:lpstr>Table (7) Numbers of drug abusers in BABYLON governorate</vt:lpstr>
      <vt:lpstr>Table (8) Numbers of drug abusers in KERBELA governorate</vt:lpstr>
      <vt:lpstr>Table (9) Numbers of drug abusers in KIRKUK governorate</vt:lpstr>
      <vt:lpstr>Table (10) Numbers of drug abusers in WASIT governorate</vt:lpstr>
      <vt:lpstr>Table (11) Numbers of drug abusers in THI-QAR governorate</vt:lpstr>
      <vt:lpstr>Table (12) Numbers of drug abusers in AL-MUTHANNA governorate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Statistics of drug abuse and psychotropic substances in Baghdad and the governorates for 6 months 2022</dc:title>
  <dc:creator>Tara Kareem</dc:creator>
  <cp:lastModifiedBy>NARUTO</cp:lastModifiedBy>
  <cp:revision>15</cp:revision>
  <dcterms:created xsi:type="dcterms:W3CDTF">2022-10-04T06:33:59Z</dcterms:created>
  <dcterms:modified xsi:type="dcterms:W3CDTF">2022-10-06T22:43:05Z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0x0101001B11D584707BA849B38C52E883CF0AA0</vt:lpwstr>
  </property>
  <property fmtid="{D5CDD505-2E9C-101B-9397-08002B2CF9AE}" pid="3" name="Order">
    <vt:r8>74067400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