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48" r:id="rId1"/>
  </p:sldMasterIdLst>
  <p:sldIdLst>
    <p:sldId id="256" r:id="rId2"/>
    <p:sldId id="257" r:id="rId3"/>
    <p:sldId id="258" r:id="rId4"/>
    <p:sldId id="261" r:id="rId5"/>
    <p:sldId id="259" r:id="rId6"/>
    <p:sldId id="260" r:id="rId7"/>
    <p:sldId id="267" r:id="rId8"/>
    <p:sldId id="262" r:id="rId9"/>
    <p:sldId id="263" r:id="rId10"/>
    <p:sldId id="264" r:id="rId11"/>
    <p:sldId id="265" r:id="rId12"/>
  </p:sldIdLst>
  <p:sldSz cx="9144000" cy="6858000" type="screen4x3"/>
  <p:notesSz cx="6858000" cy="9144000"/>
  <p:defaultText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AE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013" autoAdjust="0"/>
    <p:restoredTop sz="94660"/>
  </p:normalViewPr>
  <p:slideViewPr>
    <p:cSldViewPr snapToGrid="0">
      <p:cViewPr varScale="1">
        <p:scale>
          <a:sx n="74" d="100"/>
          <a:sy n="74" d="100"/>
        </p:scale>
        <p:origin x="-1248"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29F05BED-BF63-408A-85DF-B5D92F564AC6}" type="datetimeFigureOut">
              <a:rPr lang="en-US" smtClean="0"/>
              <a:t>10/7/2022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4D558A7-0DB9-4093-A36E-CF65FB9C216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29F05BED-BF63-408A-85DF-B5D92F564AC6}" type="datetimeFigureOut">
              <a:rPr lang="en-US" smtClean="0"/>
              <a:t>10/7/2022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D558A7-0DB9-4093-A36E-CF65FB9C216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29F05BED-BF63-408A-85DF-B5D92F564AC6}" type="datetimeFigureOut">
              <a:rPr lang="en-US" smtClean="0"/>
              <a:t>10/7/2022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D558A7-0DB9-4093-A36E-CF65FB9C216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29F05BED-BF63-408A-85DF-B5D92F564AC6}" type="datetimeFigureOut">
              <a:rPr lang="en-US" smtClean="0"/>
              <a:t>10/7/2022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D558A7-0DB9-4093-A36E-CF65FB9C216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29F05BED-BF63-408A-85DF-B5D92F564AC6}" type="datetimeFigureOut">
              <a:rPr lang="en-US" smtClean="0"/>
              <a:t>10/7/2022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D558A7-0DB9-4093-A36E-CF65FB9C216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29F05BED-BF63-408A-85DF-B5D92F564AC6}" type="datetimeFigureOut">
              <a:rPr lang="en-US" smtClean="0"/>
              <a:t>10/7/2022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D558A7-0DB9-4093-A36E-CF65FB9C216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29F05BED-BF63-408A-85DF-B5D92F564AC6}" type="datetimeFigureOut">
              <a:rPr lang="en-US" smtClean="0"/>
              <a:t>10/7/2022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D558A7-0DB9-4093-A36E-CF65FB9C216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29F05BED-BF63-408A-85DF-B5D92F564AC6}" type="datetimeFigureOut">
              <a:rPr lang="en-US" smtClean="0"/>
              <a:t>10/7/2022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D558A7-0DB9-4093-A36E-CF65FB9C216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F05BED-BF63-408A-85DF-B5D92F564AC6}" type="datetimeFigureOut">
              <a:rPr lang="en-US" smtClean="0"/>
              <a:t>10/7/2022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D558A7-0DB9-4093-A36E-CF65FB9C216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29F05BED-BF63-408A-85DF-B5D92F564AC6}" type="datetimeFigureOut">
              <a:rPr lang="en-US" smtClean="0"/>
              <a:t>10/7/2022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D558A7-0DB9-4093-A36E-CF65FB9C216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29F05BED-BF63-408A-85DF-B5D92F564AC6}" type="datetimeFigureOut">
              <a:rPr lang="en-US" smtClean="0"/>
              <a:t>10/7/2022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4D558A7-0DB9-4093-A36E-CF65FB9C216A}"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9F05BED-BF63-408A-85DF-B5D92F564AC6}" type="datetimeFigureOut">
              <a:rPr lang="en-US" smtClean="0"/>
              <a:t>10/7/2022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4D558A7-0DB9-4093-A36E-CF65FB9C216A}"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مستطيل 7"/>
          <p:cNvSpPr/>
          <p:nvPr/>
        </p:nvSpPr>
        <p:spPr>
          <a:xfrm>
            <a:off x="1584641" y="1120704"/>
            <a:ext cx="6300680" cy="3713837"/>
          </a:xfrm>
          <a:prstGeom prst="rect">
            <a:avLst/>
          </a:prstGeom>
        </p:spPr>
        <p:txBody>
          <a:bodyPr wrap="square">
            <a:spAutoFit/>
          </a:bodyPr>
          <a:lstStyle/>
          <a:p>
            <a:pPr algn="ctr">
              <a:lnSpc>
                <a:spcPct val="150000"/>
              </a:lnSpc>
              <a:spcAft>
                <a:spcPts val="800"/>
              </a:spcAft>
            </a:pPr>
            <a:r>
              <a:rPr lang="ar-KW" sz="6000" dirty="0" smtClean="0">
                <a:latin typeface="Arial (النص الأساسي)"/>
                <a:ea typeface="Calibri" panose="020F0502020204030204" pitchFamily="34" charset="0"/>
                <a:cs typeface="PT Bold Heading" pitchFamily="2" charset="-78"/>
              </a:rPr>
              <a:t>الدكتور</a:t>
            </a:r>
            <a:endParaRPr lang="ar-IQ" sz="4400" dirty="0" smtClean="0">
              <a:latin typeface="Arial (النص الأساسي)"/>
              <a:ea typeface="Calibri" panose="020F0502020204030204" pitchFamily="34" charset="0"/>
              <a:cs typeface="PT Bold Heading" pitchFamily="2" charset="-78"/>
            </a:endParaRPr>
          </a:p>
          <a:p>
            <a:pPr algn="ctr">
              <a:lnSpc>
                <a:spcPct val="150000"/>
              </a:lnSpc>
              <a:spcAft>
                <a:spcPts val="800"/>
              </a:spcAft>
            </a:pPr>
            <a:r>
              <a:rPr lang="ar-IQ" sz="4400" dirty="0" smtClean="0">
                <a:effectLst/>
                <a:latin typeface="Arial (النص الأساسي)"/>
                <a:ea typeface="Calibri" panose="020F0502020204030204" pitchFamily="34" charset="0"/>
                <a:cs typeface="PT Bold Heading" pitchFamily="2" charset="-78"/>
              </a:rPr>
              <a:t>عباس خلف التميمي </a:t>
            </a:r>
          </a:p>
          <a:p>
            <a:pPr algn="ctr">
              <a:lnSpc>
                <a:spcPct val="150000"/>
              </a:lnSpc>
              <a:spcAft>
                <a:spcPts val="800"/>
              </a:spcAft>
            </a:pPr>
            <a:r>
              <a:rPr lang="ar-IQ" sz="4400" dirty="0" smtClean="0">
                <a:latin typeface="Arial (النص الأساسي)"/>
                <a:ea typeface="Calibri" panose="020F0502020204030204" pitchFamily="34" charset="0"/>
                <a:cs typeface="PT Bold Heading" pitchFamily="2" charset="-78"/>
              </a:rPr>
              <a:t>مدير عام دائرة صحة البصرة</a:t>
            </a:r>
            <a:endParaRPr lang="en-US" sz="4400" dirty="0">
              <a:effectLst/>
              <a:latin typeface="Arial (النص الأساسي)"/>
              <a:ea typeface="Calibri" panose="020F0502020204030204" pitchFamily="34" charset="0"/>
              <a:cs typeface="PT Bold Heading" pitchFamily="2" charset="-78"/>
            </a:endParaRPr>
          </a:p>
        </p:txBody>
      </p:sp>
    </p:spTree>
    <p:extLst>
      <p:ext uri="{BB962C8B-B14F-4D97-AF65-F5344CB8AC3E}">
        <p14:creationId xmlns:p14="http://schemas.microsoft.com/office/powerpoint/2010/main" val="20187451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97831" y="741673"/>
            <a:ext cx="7760369" cy="5876481"/>
          </a:xfrm>
          <a:prstGeom prst="rect">
            <a:avLst/>
          </a:prstGeom>
        </p:spPr>
        <p:txBody>
          <a:bodyPr wrap="square">
            <a:spAutoFit/>
          </a:bodyPr>
          <a:lstStyle/>
          <a:p>
            <a:pPr marL="228600" algn="ctr">
              <a:lnSpc>
                <a:spcPct val="107000"/>
              </a:lnSpc>
              <a:spcAft>
                <a:spcPts val="800"/>
              </a:spcAft>
            </a:pPr>
            <a:r>
              <a:rPr lang="ar-IQ" sz="4400" dirty="0" smtClean="0">
                <a:latin typeface="Calibri" panose="020F0502020204030204" pitchFamily="34" charset="0"/>
                <a:ea typeface="Calibri" panose="020F0502020204030204" pitchFamily="34" charset="0"/>
                <a:cs typeface="Arial" panose="020B0604020202020204" pitchFamily="34" charset="0"/>
              </a:rPr>
              <a:t> </a:t>
            </a:r>
            <a:r>
              <a:rPr lang="ar-KW" sz="4400" dirty="0" smtClean="0">
                <a:latin typeface="Calibri" panose="020F0502020204030204" pitchFamily="34" charset="0"/>
                <a:ea typeface="Calibri" panose="020F0502020204030204" pitchFamily="34" charset="0"/>
                <a:cs typeface="PT Bold Heading" pitchFamily="2" charset="-78"/>
              </a:rPr>
              <a:t>وختاما اقدم </a:t>
            </a:r>
            <a:r>
              <a:rPr lang="ar-IQ" sz="4400" dirty="0" smtClean="0">
                <a:latin typeface="Calibri" panose="020F0502020204030204" pitchFamily="34" charset="0"/>
                <a:ea typeface="Calibri" panose="020F0502020204030204" pitchFamily="34" charset="0"/>
                <a:cs typeface="PT Bold Heading" pitchFamily="2" charset="-78"/>
              </a:rPr>
              <a:t>شكري </a:t>
            </a:r>
            <a:r>
              <a:rPr lang="ar-IQ" sz="4400" dirty="0">
                <a:latin typeface="Calibri" panose="020F0502020204030204" pitchFamily="34" charset="0"/>
                <a:ea typeface="Calibri" panose="020F0502020204030204" pitchFamily="34" charset="0"/>
                <a:cs typeface="PT Bold Heading" pitchFamily="2" charset="-78"/>
              </a:rPr>
              <a:t>لكافة الجهود المبذولة من كافة الجهات التي تعمل بشكل جدي للحد من الإدمان كما اشكر العاملين على هذا المؤتمر و أتمنى له النجاح و إحالة التوصيات التي </a:t>
            </a:r>
            <a:r>
              <a:rPr lang="ar-KW" sz="4400" dirty="0" smtClean="0">
                <a:latin typeface="Calibri" panose="020F0502020204030204" pitchFamily="34" charset="0"/>
                <a:ea typeface="Calibri" panose="020F0502020204030204" pitchFamily="34" charset="0"/>
                <a:cs typeface="PT Bold Heading" pitchFamily="2" charset="-78"/>
              </a:rPr>
              <a:t>سيخرج بها</a:t>
            </a:r>
            <a:r>
              <a:rPr lang="ar-IQ" sz="4400" dirty="0" smtClean="0">
                <a:latin typeface="Calibri" panose="020F0502020204030204" pitchFamily="34" charset="0"/>
                <a:ea typeface="Calibri" panose="020F0502020204030204" pitchFamily="34" charset="0"/>
                <a:cs typeface="PT Bold Heading" pitchFamily="2" charset="-78"/>
              </a:rPr>
              <a:t> المؤتمر </a:t>
            </a:r>
            <a:r>
              <a:rPr lang="ar-IQ" sz="4400" dirty="0">
                <a:latin typeface="Calibri" panose="020F0502020204030204" pitchFamily="34" charset="0"/>
                <a:ea typeface="Calibri" panose="020F0502020204030204" pitchFamily="34" charset="0"/>
                <a:cs typeface="PT Bold Heading" pitchFamily="2" charset="-78"/>
              </a:rPr>
              <a:t>لدراستها من قبل اللجنة العليا و وضع خطط لتنفيذها </a:t>
            </a:r>
            <a:endParaRPr lang="en-US" sz="4400" dirty="0" smtClean="0">
              <a:effectLst/>
              <a:latin typeface="Calibri" panose="020F0502020204030204" pitchFamily="34" charset="0"/>
              <a:ea typeface="Calibri" panose="020F0502020204030204" pitchFamily="34" charset="0"/>
              <a:cs typeface="PT Bold Heading" pitchFamily="2" charset="-78"/>
            </a:endParaRPr>
          </a:p>
        </p:txBody>
      </p:sp>
    </p:spTree>
    <p:extLst>
      <p:ext uri="{BB962C8B-B14F-4D97-AF65-F5344CB8AC3E}">
        <p14:creationId xmlns:p14="http://schemas.microsoft.com/office/powerpoint/2010/main" val="1696907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379226" y="1627703"/>
            <a:ext cx="8338274" cy="2566087"/>
          </a:xfrm>
          <a:prstGeom prst="rect">
            <a:avLst/>
          </a:prstGeom>
          <a:noFill/>
        </p:spPr>
        <p:style>
          <a:lnRef idx="2">
            <a:schemeClr val="accent2"/>
          </a:lnRef>
          <a:fillRef idx="1">
            <a:schemeClr val="lt1"/>
          </a:fillRef>
          <a:effectRef idx="0">
            <a:schemeClr val="accent2"/>
          </a:effectRef>
          <a:fontRef idx="minor">
            <a:schemeClr val="dk1"/>
          </a:fontRef>
        </p:style>
        <p:txBody>
          <a:bodyPr wrap="square">
            <a:spAutoFit/>
          </a:bodyPr>
          <a:lstStyle/>
          <a:p>
            <a:pPr marL="228600" algn="ctr">
              <a:lnSpc>
                <a:spcPct val="107000"/>
              </a:lnSpc>
              <a:spcAft>
                <a:spcPts val="800"/>
              </a:spcAft>
            </a:pPr>
            <a:r>
              <a:rPr lang="ar-IQ" sz="7200" dirty="0" smtClean="0">
                <a:ln w="9525">
                  <a:solidFill>
                    <a:schemeClr val="bg1"/>
                  </a:solidFill>
                  <a:prstDash val="solid"/>
                </a:ln>
                <a:solidFill>
                  <a:schemeClr val="tx1">
                    <a:lumMod val="85000"/>
                  </a:schemeClr>
                </a:solidFill>
                <a:effectLst>
                  <a:outerShdw blurRad="12700" dist="38100" dir="2700000" algn="tl" rotWithShape="0">
                    <a:schemeClr val="bg1">
                      <a:lumMod val="50000"/>
                    </a:schemeClr>
                  </a:outerShdw>
                </a:effectLst>
                <a:latin typeface="Alhurra" panose="02000000000000000000" pitchFamily="2" charset="-78"/>
                <a:ea typeface="Calibri" panose="020F0502020204030204" pitchFamily="34" charset="0"/>
                <a:cs typeface="PT Bold Heading" pitchFamily="2" charset="-78"/>
              </a:rPr>
              <a:t>و السلام عليكم </a:t>
            </a:r>
          </a:p>
          <a:p>
            <a:pPr marL="228600" algn="ctr">
              <a:lnSpc>
                <a:spcPct val="107000"/>
              </a:lnSpc>
              <a:spcAft>
                <a:spcPts val="800"/>
              </a:spcAft>
            </a:pPr>
            <a:r>
              <a:rPr lang="ar-IQ" sz="7200" dirty="0" smtClean="0">
                <a:ln w="9525">
                  <a:solidFill>
                    <a:schemeClr val="bg1"/>
                  </a:solidFill>
                  <a:prstDash val="solid"/>
                </a:ln>
                <a:solidFill>
                  <a:schemeClr val="tx1">
                    <a:lumMod val="85000"/>
                  </a:schemeClr>
                </a:solidFill>
                <a:effectLst>
                  <a:outerShdw blurRad="12700" dist="38100" dir="2700000" algn="tl" rotWithShape="0">
                    <a:schemeClr val="bg1">
                      <a:lumMod val="50000"/>
                    </a:schemeClr>
                  </a:outerShdw>
                </a:effectLst>
                <a:latin typeface="Alhurra" panose="02000000000000000000" pitchFamily="2" charset="-78"/>
                <a:ea typeface="Calibri" panose="020F0502020204030204" pitchFamily="34" charset="0"/>
                <a:cs typeface="PT Bold Heading" pitchFamily="2" charset="-78"/>
              </a:rPr>
              <a:t>  </a:t>
            </a:r>
            <a:r>
              <a:rPr lang="ar-KW" sz="7200" dirty="0" smtClean="0">
                <a:ln w="9525">
                  <a:solidFill>
                    <a:schemeClr val="bg1"/>
                  </a:solidFill>
                  <a:prstDash val="solid"/>
                </a:ln>
                <a:solidFill>
                  <a:schemeClr val="tx1">
                    <a:lumMod val="85000"/>
                  </a:schemeClr>
                </a:solidFill>
                <a:effectLst>
                  <a:outerShdw blurRad="12700" dist="38100" dir="2700000" algn="tl" rotWithShape="0">
                    <a:schemeClr val="bg1">
                      <a:lumMod val="50000"/>
                    </a:schemeClr>
                  </a:outerShdw>
                </a:effectLst>
                <a:latin typeface="Alhurra" panose="02000000000000000000" pitchFamily="2" charset="-78"/>
                <a:ea typeface="Calibri" panose="020F0502020204030204" pitchFamily="34" charset="0"/>
                <a:cs typeface="PT Bold Heading" pitchFamily="2" charset="-78"/>
              </a:rPr>
              <a:t>و</a:t>
            </a:r>
            <a:r>
              <a:rPr lang="ar-IQ" sz="7200" dirty="0" smtClean="0">
                <a:ln w="9525">
                  <a:solidFill>
                    <a:schemeClr val="bg1"/>
                  </a:solidFill>
                  <a:prstDash val="solid"/>
                </a:ln>
                <a:solidFill>
                  <a:schemeClr val="tx1">
                    <a:lumMod val="85000"/>
                  </a:schemeClr>
                </a:solidFill>
                <a:effectLst>
                  <a:outerShdw blurRad="12700" dist="38100" dir="2700000" algn="tl" rotWithShape="0">
                    <a:schemeClr val="bg1">
                      <a:lumMod val="50000"/>
                    </a:schemeClr>
                  </a:outerShdw>
                </a:effectLst>
                <a:latin typeface="Alhurra" panose="02000000000000000000" pitchFamily="2" charset="-78"/>
                <a:ea typeface="Calibri" panose="020F0502020204030204" pitchFamily="34" charset="0"/>
                <a:cs typeface="PT Bold Heading" pitchFamily="2" charset="-78"/>
              </a:rPr>
              <a:t>رحمة الله و بركاته</a:t>
            </a:r>
            <a:endParaRPr lang="en-US" sz="7200" dirty="0">
              <a:ln w="9525">
                <a:solidFill>
                  <a:schemeClr val="bg1"/>
                </a:solidFill>
                <a:prstDash val="solid"/>
              </a:ln>
              <a:solidFill>
                <a:schemeClr val="tx1">
                  <a:lumMod val="85000"/>
                </a:schemeClr>
              </a:solidFill>
              <a:effectLst>
                <a:outerShdw blurRad="12700" dist="38100" dir="2700000" algn="tl" rotWithShape="0">
                  <a:schemeClr val="bg1">
                    <a:lumMod val="50000"/>
                  </a:schemeClr>
                </a:outerShdw>
              </a:effectLst>
              <a:latin typeface="Alhurra" panose="02000000000000000000" pitchFamily="2" charset="-78"/>
              <a:ea typeface="Calibri" panose="020F0502020204030204" pitchFamily="34" charset="0"/>
              <a:cs typeface="PT Bold Heading" pitchFamily="2" charset="-78"/>
            </a:endParaRPr>
          </a:p>
        </p:txBody>
      </p:sp>
    </p:spTree>
    <p:extLst>
      <p:ext uri="{BB962C8B-B14F-4D97-AF65-F5344CB8AC3E}">
        <p14:creationId xmlns:p14="http://schemas.microsoft.com/office/powerpoint/2010/main" val="39101921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99095" y="302483"/>
            <a:ext cx="8578515" cy="6478697"/>
          </a:xfrm>
          <a:prstGeom prst="rect">
            <a:avLst/>
          </a:prstGeom>
          <a:noFill/>
        </p:spPr>
        <p:style>
          <a:lnRef idx="2">
            <a:schemeClr val="accent2"/>
          </a:lnRef>
          <a:fillRef idx="1">
            <a:schemeClr val="lt1"/>
          </a:fillRef>
          <a:effectRef idx="0">
            <a:schemeClr val="accent2"/>
          </a:effectRef>
          <a:fontRef idx="minor">
            <a:schemeClr val="dk1"/>
          </a:fontRef>
        </p:style>
        <p:txBody>
          <a:bodyPr wrap="square">
            <a:spAutoFit/>
          </a:bodyPr>
          <a:lstStyle/>
          <a:p>
            <a:pPr algn="ctr">
              <a:lnSpc>
                <a:spcPct val="150000"/>
              </a:lnSpc>
              <a:spcAft>
                <a:spcPts val="800"/>
              </a:spcAft>
            </a:pPr>
            <a:endParaRPr lang="en-US" sz="4000" dirty="0" smtClean="0">
              <a:solidFill>
                <a:schemeClr val="tx1">
                  <a:lumMod val="95000"/>
                </a:schemeClr>
              </a:solidFill>
              <a:latin typeface="Alhurra" panose="02000000000000000000" pitchFamily="2" charset="-78"/>
              <a:ea typeface="Calibri" panose="020F0502020204030204" pitchFamily="34" charset="0"/>
              <a:cs typeface="Alhurra" panose="02000000000000000000" pitchFamily="2" charset="-78"/>
            </a:endParaRPr>
          </a:p>
          <a:p>
            <a:pPr algn="ctr">
              <a:lnSpc>
                <a:spcPct val="150000"/>
              </a:lnSpc>
              <a:spcAft>
                <a:spcPts val="800"/>
              </a:spcAft>
            </a:pPr>
            <a:r>
              <a:rPr lang="ar-IQ" sz="5400" dirty="0" smtClean="0">
                <a:solidFill>
                  <a:srgbClr val="FFC000"/>
                </a:solidFill>
                <a:latin typeface="Alhurra" panose="02000000000000000000" pitchFamily="2" charset="-78"/>
                <a:ea typeface="Calibri" panose="020F0502020204030204" pitchFamily="34" charset="0"/>
                <a:cs typeface="PT Bold Heading" pitchFamily="2" charset="-78"/>
              </a:rPr>
              <a:t>السلام </a:t>
            </a:r>
            <a:r>
              <a:rPr lang="ar-IQ" sz="5400" dirty="0">
                <a:solidFill>
                  <a:srgbClr val="FFC000"/>
                </a:solidFill>
                <a:latin typeface="Alhurra" panose="02000000000000000000" pitchFamily="2" charset="-78"/>
                <a:ea typeface="Calibri" panose="020F0502020204030204" pitchFamily="34" charset="0"/>
                <a:cs typeface="PT Bold Heading" pitchFamily="2" charset="-78"/>
              </a:rPr>
              <a:t>عليكم </a:t>
            </a:r>
            <a:endParaRPr lang="en-US" sz="5400" dirty="0" smtClean="0">
              <a:solidFill>
                <a:srgbClr val="FFC000"/>
              </a:solidFill>
              <a:effectLst/>
              <a:latin typeface="Alhurra" panose="02000000000000000000" pitchFamily="2" charset="-78"/>
              <a:ea typeface="Calibri" panose="020F0502020204030204" pitchFamily="34" charset="0"/>
              <a:cs typeface="PT Bold Heading" pitchFamily="2" charset="-78"/>
            </a:endParaRPr>
          </a:p>
          <a:p>
            <a:pPr algn="ctr">
              <a:lnSpc>
                <a:spcPct val="150000"/>
              </a:lnSpc>
              <a:spcAft>
                <a:spcPts val="800"/>
              </a:spcAft>
            </a:pPr>
            <a:r>
              <a:rPr lang="ar-IQ" sz="2800" dirty="0">
                <a:solidFill>
                  <a:schemeClr val="tx1">
                    <a:lumMod val="95000"/>
                  </a:schemeClr>
                </a:solidFill>
                <a:latin typeface="Alhurra" panose="02000000000000000000" pitchFamily="2" charset="-78"/>
                <a:ea typeface="Calibri" panose="020F0502020204030204" pitchFamily="34" charset="0"/>
                <a:cs typeface="PT Bold Heading" pitchFamily="2" charset="-78"/>
              </a:rPr>
              <a:t>في البداية اشكر </a:t>
            </a:r>
            <a:r>
              <a:rPr lang="ar-IQ" sz="2800" dirty="0" smtClean="0">
                <a:solidFill>
                  <a:schemeClr val="tx1">
                    <a:lumMod val="95000"/>
                  </a:schemeClr>
                </a:solidFill>
                <a:latin typeface="Alhurra" panose="02000000000000000000" pitchFamily="2" charset="-78"/>
                <a:ea typeface="Calibri" panose="020F0502020204030204" pitchFamily="34" charset="0"/>
                <a:cs typeface="PT Bold Heading" pitchFamily="2" charset="-78"/>
              </a:rPr>
              <a:t> جميع </a:t>
            </a:r>
            <a:r>
              <a:rPr lang="ar-IQ" sz="2800" dirty="0">
                <a:solidFill>
                  <a:schemeClr val="tx1">
                    <a:lumMod val="95000"/>
                  </a:schemeClr>
                </a:solidFill>
                <a:latin typeface="Alhurra" panose="02000000000000000000" pitchFamily="2" charset="-78"/>
                <a:ea typeface="Calibri" panose="020F0502020204030204" pitchFamily="34" charset="0"/>
                <a:cs typeface="PT Bold Heading" pitchFamily="2" charset="-78"/>
              </a:rPr>
              <a:t>الجهود المبذولة لأعداد هذا المؤتمر العلمي الذي لمس ظاهرة خطيرة استجدت على مجتمعنا في السنوات الماضية ولا شك ان مثل هذه المؤتمرات والندوات   العلمية ستساهم بشكل فعال في وضع الجهود لسبل الحل و منع استفحال الظاهرة اكثر و اكثر </a:t>
            </a:r>
            <a:endParaRPr lang="en-US" sz="2800" dirty="0" smtClean="0">
              <a:solidFill>
                <a:schemeClr val="tx1">
                  <a:lumMod val="95000"/>
                </a:schemeClr>
              </a:solidFill>
              <a:latin typeface="Alhurra" panose="02000000000000000000" pitchFamily="2" charset="-78"/>
              <a:ea typeface="Calibri" panose="020F0502020204030204" pitchFamily="34" charset="0"/>
              <a:cs typeface="PT Bold Heading" pitchFamily="2" charset="-78"/>
            </a:endParaRPr>
          </a:p>
          <a:p>
            <a:pPr algn="ctr">
              <a:lnSpc>
                <a:spcPct val="150000"/>
              </a:lnSpc>
              <a:spcAft>
                <a:spcPts val="800"/>
              </a:spcAft>
            </a:pPr>
            <a:endParaRPr lang="en-US" sz="3200" dirty="0">
              <a:solidFill>
                <a:schemeClr val="tx1">
                  <a:lumMod val="95000"/>
                </a:schemeClr>
              </a:solidFill>
              <a:effectLst/>
              <a:latin typeface="Alhurra" panose="02000000000000000000" pitchFamily="2" charset="-78"/>
              <a:ea typeface="Calibri" panose="020F0502020204030204" pitchFamily="34" charset="0"/>
              <a:cs typeface="Alhurra" panose="02000000000000000000" pitchFamily="2" charset="-78"/>
            </a:endParaRPr>
          </a:p>
        </p:txBody>
      </p:sp>
    </p:spTree>
    <p:extLst>
      <p:ext uri="{BB962C8B-B14F-4D97-AF65-F5344CB8AC3E}">
        <p14:creationId xmlns:p14="http://schemas.microsoft.com/office/powerpoint/2010/main" val="11359656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506187" y="1941827"/>
            <a:ext cx="8221434" cy="3088025"/>
          </a:xfrm>
          <a:prstGeom prst="rect">
            <a:avLst/>
          </a:prstGeom>
        </p:spPr>
        <p:txBody>
          <a:bodyPr wrap="square">
            <a:spAutoFit/>
          </a:bodyPr>
          <a:lstStyle/>
          <a:p>
            <a:pPr marL="342900" lvl="0" indent="-342900">
              <a:spcAft>
                <a:spcPts val="800"/>
              </a:spcAft>
              <a:buFont typeface="+mj-lt"/>
              <a:buAutoNum type="arabicPeriod"/>
            </a:pPr>
            <a:r>
              <a:rPr lang="ar-IQ" sz="2800" dirty="0" smtClean="0">
                <a:latin typeface="Calibri" panose="020F0502020204030204" pitchFamily="34" charset="0"/>
                <a:ea typeface="Calibri" panose="020F0502020204030204" pitchFamily="34" charset="0"/>
                <a:cs typeface="PT Bold Heading" pitchFamily="2" charset="-78"/>
              </a:rPr>
              <a:t>الجهل </a:t>
            </a:r>
            <a:r>
              <a:rPr lang="ar-IQ" sz="2800" dirty="0">
                <a:latin typeface="Calibri" panose="020F0502020204030204" pitchFamily="34" charset="0"/>
                <a:ea typeface="Calibri" panose="020F0502020204030204" pitchFamily="34" charset="0"/>
                <a:cs typeface="PT Bold Heading" pitchFamily="2" charset="-78"/>
              </a:rPr>
              <a:t>بأخطار ومضاعفات </a:t>
            </a:r>
            <a:r>
              <a:rPr lang="ar-IQ" sz="2800" dirty="0" smtClean="0">
                <a:latin typeface="Calibri" panose="020F0502020204030204" pitchFamily="34" charset="0"/>
                <a:ea typeface="Calibri" panose="020F0502020204030204" pitchFamily="34" charset="0"/>
                <a:cs typeface="PT Bold Heading" pitchFamily="2" charset="-78"/>
              </a:rPr>
              <a:t>استعمال </a:t>
            </a:r>
            <a:r>
              <a:rPr lang="ar-IQ" sz="2800" dirty="0">
                <a:latin typeface="Calibri" panose="020F0502020204030204" pitchFamily="34" charset="0"/>
                <a:ea typeface="Calibri" panose="020F0502020204030204" pitchFamily="34" charset="0"/>
                <a:cs typeface="PT Bold Heading" pitchFamily="2" charset="-78"/>
              </a:rPr>
              <a:t>المخدرات</a:t>
            </a:r>
            <a:endParaRPr lang="en-US" sz="2800" dirty="0" smtClean="0">
              <a:effectLst/>
              <a:latin typeface="Calibri" panose="020F0502020204030204" pitchFamily="34" charset="0"/>
              <a:ea typeface="Calibri" panose="020F0502020204030204" pitchFamily="34" charset="0"/>
              <a:cs typeface="PT Bold Heading" pitchFamily="2" charset="-78"/>
            </a:endParaRPr>
          </a:p>
          <a:p>
            <a:pPr marL="342900" lvl="0" indent="-342900">
              <a:spcAft>
                <a:spcPts val="800"/>
              </a:spcAft>
              <a:buFont typeface="+mj-lt"/>
              <a:buAutoNum type="arabicPeriod"/>
            </a:pPr>
            <a:r>
              <a:rPr lang="ar-IQ" sz="2800" dirty="0">
                <a:latin typeface="Calibri" panose="020F0502020204030204" pitchFamily="34" charset="0"/>
                <a:ea typeface="Calibri" panose="020F0502020204030204" pitchFamily="34" charset="0"/>
                <a:cs typeface="PT Bold Heading" pitchFamily="2" charset="-78"/>
              </a:rPr>
              <a:t>التفكك الاسري وانشغال </a:t>
            </a:r>
            <a:r>
              <a:rPr lang="ar-IQ" sz="2800" dirty="0" smtClean="0">
                <a:latin typeface="Calibri" panose="020F0502020204030204" pitchFamily="34" charset="0"/>
                <a:ea typeface="Calibri" panose="020F0502020204030204" pitchFamily="34" charset="0"/>
                <a:cs typeface="PT Bold Heading" pitchFamily="2" charset="-78"/>
              </a:rPr>
              <a:t>الوالدين </a:t>
            </a:r>
            <a:r>
              <a:rPr lang="ar-IQ" sz="2800" dirty="0">
                <a:latin typeface="Calibri" panose="020F0502020204030204" pitchFamily="34" charset="0"/>
                <a:ea typeface="Calibri" panose="020F0502020204030204" pitchFamily="34" charset="0"/>
                <a:cs typeface="PT Bold Heading" pitchFamily="2" charset="-78"/>
              </a:rPr>
              <a:t>عن الأبناء </a:t>
            </a:r>
            <a:endParaRPr lang="en-US" sz="2800" dirty="0" smtClean="0">
              <a:effectLst/>
              <a:latin typeface="Calibri" panose="020F0502020204030204" pitchFamily="34" charset="0"/>
              <a:ea typeface="Calibri" panose="020F0502020204030204" pitchFamily="34" charset="0"/>
              <a:cs typeface="PT Bold Heading" pitchFamily="2" charset="-78"/>
            </a:endParaRPr>
          </a:p>
          <a:p>
            <a:pPr marL="342900" lvl="0" indent="-342900">
              <a:spcAft>
                <a:spcPts val="800"/>
              </a:spcAft>
              <a:buFont typeface="+mj-lt"/>
              <a:buAutoNum type="arabicPeriod"/>
            </a:pPr>
            <a:r>
              <a:rPr lang="ar-IQ" sz="2800" dirty="0">
                <a:latin typeface="Calibri" panose="020F0502020204030204" pitchFamily="34" charset="0"/>
                <a:ea typeface="Calibri" panose="020F0502020204030204" pitchFamily="34" charset="0"/>
                <a:cs typeface="PT Bold Heading" pitchFamily="2" charset="-78"/>
              </a:rPr>
              <a:t>الفقر والجهل </a:t>
            </a:r>
            <a:r>
              <a:rPr lang="ar-IQ" sz="2800" dirty="0" smtClean="0">
                <a:latin typeface="Calibri" panose="020F0502020204030204" pitchFamily="34" charset="0"/>
                <a:ea typeface="Calibri" panose="020F0502020204030204" pitchFamily="34" charset="0"/>
                <a:cs typeface="PT Bold Heading" pitchFamily="2" charset="-78"/>
              </a:rPr>
              <a:t>والامية</a:t>
            </a:r>
            <a:endParaRPr lang="en-US" sz="2800" dirty="0" smtClean="0">
              <a:effectLst/>
              <a:latin typeface="Calibri" panose="020F0502020204030204" pitchFamily="34" charset="0"/>
              <a:ea typeface="Calibri" panose="020F0502020204030204" pitchFamily="34" charset="0"/>
              <a:cs typeface="PT Bold Heading" pitchFamily="2" charset="-78"/>
            </a:endParaRPr>
          </a:p>
          <a:p>
            <a:pPr marL="342900" lvl="0" indent="-342900">
              <a:spcAft>
                <a:spcPts val="800"/>
              </a:spcAft>
              <a:buFont typeface="+mj-lt"/>
              <a:buAutoNum type="arabicPeriod"/>
            </a:pPr>
            <a:r>
              <a:rPr lang="ar-IQ" sz="2800" dirty="0">
                <a:latin typeface="Calibri" panose="020F0502020204030204" pitchFamily="34" charset="0"/>
                <a:ea typeface="Calibri" panose="020F0502020204030204" pitchFamily="34" charset="0"/>
                <a:cs typeface="PT Bold Heading" pitchFamily="2" charset="-78"/>
              </a:rPr>
              <a:t>البطالة </a:t>
            </a:r>
            <a:r>
              <a:rPr lang="ar-IQ" sz="2800" dirty="0" smtClean="0">
                <a:latin typeface="Calibri" panose="020F0502020204030204" pitchFamily="34" charset="0"/>
                <a:ea typeface="Calibri" panose="020F0502020204030204" pitchFamily="34" charset="0"/>
                <a:cs typeface="PT Bold Heading" pitchFamily="2" charset="-78"/>
              </a:rPr>
              <a:t>والفراغ</a:t>
            </a:r>
            <a:endParaRPr lang="en-US" sz="2800" dirty="0" smtClean="0">
              <a:effectLst/>
              <a:latin typeface="Calibri" panose="020F0502020204030204" pitchFamily="34" charset="0"/>
              <a:ea typeface="Calibri" panose="020F0502020204030204" pitchFamily="34" charset="0"/>
              <a:cs typeface="PT Bold Heading" pitchFamily="2" charset="-78"/>
            </a:endParaRPr>
          </a:p>
          <a:p>
            <a:r>
              <a:rPr lang="ar-IQ" sz="2800" dirty="0" smtClean="0">
                <a:latin typeface="Calibri" panose="020F0502020204030204" pitchFamily="34" charset="0"/>
                <a:ea typeface="Calibri" panose="020F0502020204030204" pitchFamily="34" charset="0"/>
                <a:cs typeface="PT Bold Heading" pitchFamily="2" charset="-78"/>
              </a:rPr>
              <a:t>5. توفر </a:t>
            </a:r>
            <a:r>
              <a:rPr lang="ar-IQ" sz="2800" dirty="0">
                <a:latin typeface="Calibri" panose="020F0502020204030204" pitchFamily="34" charset="0"/>
                <a:ea typeface="Calibri" panose="020F0502020204030204" pitchFamily="34" charset="0"/>
                <a:cs typeface="PT Bold Heading" pitchFamily="2" charset="-78"/>
              </a:rPr>
              <a:t>المخدرات </a:t>
            </a:r>
            <a:r>
              <a:rPr lang="ar-IQ" sz="2800" dirty="0" smtClean="0">
                <a:latin typeface="Calibri" panose="020F0502020204030204" pitchFamily="34" charset="0"/>
                <a:ea typeface="Calibri" panose="020F0502020204030204" pitchFamily="34" charset="0"/>
                <a:cs typeface="PT Bold Heading" pitchFamily="2" charset="-78"/>
              </a:rPr>
              <a:t> </a:t>
            </a:r>
            <a:r>
              <a:rPr lang="ar-IQ" sz="2800" dirty="0">
                <a:latin typeface="Calibri" panose="020F0502020204030204" pitchFamily="34" charset="0"/>
                <a:ea typeface="Calibri" panose="020F0502020204030204" pitchFamily="34" charset="0"/>
                <a:cs typeface="PT Bold Heading" pitchFamily="2" charset="-78"/>
              </a:rPr>
              <a:t>ووجود </a:t>
            </a:r>
            <a:r>
              <a:rPr lang="ar-IQ" sz="2800" dirty="0" smtClean="0">
                <a:latin typeface="Calibri" panose="020F0502020204030204" pitchFamily="34" charset="0"/>
                <a:ea typeface="Calibri" panose="020F0502020204030204" pitchFamily="34" charset="0"/>
                <a:cs typeface="PT Bold Heading" pitchFamily="2" charset="-78"/>
              </a:rPr>
              <a:t>المنتفعين </a:t>
            </a:r>
            <a:r>
              <a:rPr lang="ar-IQ" sz="2800" dirty="0">
                <a:latin typeface="Calibri" panose="020F0502020204030204" pitchFamily="34" charset="0"/>
                <a:ea typeface="Calibri" panose="020F0502020204030204" pitchFamily="34" charset="0"/>
                <a:cs typeface="PT Bold Heading" pitchFamily="2" charset="-78"/>
              </a:rPr>
              <a:t>والمتاجرين من ترويج هذه </a:t>
            </a:r>
            <a:r>
              <a:rPr lang="ar-IQ" sz="2800" dirty="0" smtClean="0">
                <a:latin typeface="Calibri" panose="020F0502020204030204" pitchFamily="34" charset="0"/>
                <a:ea typeface="Calibri" panose="020F0502020204030204" pitchFamily="34" charset="0"/>
                <a:cs typeface="PT Bold Heading" pitchFamily="2" charset="-78"/>
              </a:rPr>
              <a:t>السمو</a:t>
            </a:r>
            <a:r>
              <a:rPr lang="ar-KW" sz="2800" dirty="0" smtClean="0">
                <a:latin typeface="Calibri" panose="020F0502020204030204" pitchFamily="34" charset="0"/>
                <a:ea typeface="Calibri" panose="020F0502020204030204" pitchFamily="34" charset="0"/>
                <a:cs typeface="PT Bold Heading" pitchFamily="2" charset="-78"/>
              </a:rPr>
              <a:t>م</a:t>
            </a:r>
            <a:r>
              <a:rPr lang="ar-IQ" sz="2800" dirty="0" smtClean="0">
                <a:latin typeface="Calibri" panose="020F0502020204030204" pitchFamily="34" charset="0"/>
                <a:ea typeface="Calibri" panose="020F0502020204030204" pitchFamily="34" charset="0"/>
                <a:cs typeface="PT Bold Heading" pitchFamily="2" charset="-78"/>
              </a:rPr>
              <a:t> .</a:t>
            </a:r>
            <a:endParaRPr lang="en-US" sz="2800" dirty="0">
              <a:cs typeface="PT Bold Heading" pitchFamily="2" charset="-78"/>
            </a:endParaRPr>
          </a:p>
        </p:txBody>
      </p:sp>
      <p:sp>
        <p:nvSpPr>
          <p:cNvPr id="4" name="مستطيل 3"/>
          <p:cNvSpPr/>
          <p:nvPr/>
        </p:nvSpPr>
        <p:spPr>
          <a:xfrm>
            <a:off x="81643" y="511097"/>
            <a:ext cx="8804780" cy="1333442"/>
          </a:xfrm>
          <a:prstGeom prst="rect">
            <a:avLst/>
          </a:prstGeom>
        </p:spPr>
        <p:txBody>
          <a:bodyPr wrap="square">
            <a:spAutoFit/>
          </a:bodyPr>
          <a:lstStyle/>
          <a:p>
            <a:pPr>
              <a:lnSpc>
                <a:spcPct val="107000"/>
              </a:lnSpc>
              <a:spcAft>
                <a:spcPts val="800"/>
              </a:spcAft>
            </a:pPr>
            <a:r>
              <a:rPr lang="ar-IQ" sz="4000" b="1" dirty="0" smtClean="0">
                <a:ln w="9525">
                  <a:solidFill>
                    <a:schemeClr val="bg1"/>
                  </a:solidFill>
                  <a:prstDash val="solid"/>
                </a:ln>
                <a:solidFill>
                  <a:srgbClr val="FF0000"/>
                </a:solidFill>
                <a:latin typeface="Calibri" panose="020F0502020204030204" pitchFamily="34" charset="0"/>
                <a:ea typeface="Calibri" panose="020F0502020204030204" pitchFamily="34" charset="0"/>
              </a:rPr>
              <a:t> </a:t>
            </a:r>
            <a:r>
              <a:rPr lang="ar-IQ" sz="3600" b="1" dirty="0">
                <a:ln w="9525">
                  <a:solidFill>
                    <a:schemeClr val="bg1"/>
                  </a:solidFill>
                  <a:prstDash val="solid"/>
                </a:ln>
                <a:solidFill>
                  <a:srgbClr val="FFC000"/>
                </a:solidFill>
                <a:latin typeface="Calibri" panose="020F0502020204030204" pitchFamily="34" charset="0"/>
                <a:ea typeface="Calibri" panose="020F0502020204030204" pitchFamily="34" charset="0"/>
                <a:cs typeface="PT Bold Heading" pitchFamily="2" charset="-78"/>
              </a:rPr>
              <a:t>من اهم الأسباب </a:t>
            </a:r>
            <a:r>
              <a:rPr lang="ar-IQ" sz="3600" b="1" dirty="0" smtClean="0">
                <a:ln w="9525">
                  <a:solidFill>
                    <a:schemeClr val="bg1"/>
                  </a:solidFill>
                  <a:prstDash val="solid"/>
                </a:ln>
                <a:solidFill>
                  <a:srgbClr val="FFC000"/>
                </a:solidFill>
                <a:latin typeface="Calibri" panose="020F0502020204030204" pitchFamily="34" charset="0"/>
                <a:ea typeface="Calibri" panose="020F0502020204030204" pitchFamily="34" charset="0"/>
                <a:cs typeface="PT Bold Heading" pitchFamily="2" charset="-78"/>
              </a:rPr>
              <a:t>التي </a:t>
            </a:r>
            <a:r>
              <a:rPr lang="ar-IQ" sz="3600" b="1" dirty="0">
                <a:ln w="9525">
                  <a:solidFill>
                    <a:schemeClr val="bg1"/>
                  </a:solidFill>
                  <a:prstDash val="solid"/>
                </a:ln>
                <a:solidFill>
                  <a:srgbClr val="FFC000"/>
                </a:solidFill>
                <a:latin typeface="Calibri" panose="020F0502020204030204" pitchFamily="34" charset="0"/>
                <a:ea typeface="Calibri" panose="020F0502020204030204" pitchFamily="34" charset="0"/>
                <a:cs typeface="PT Bold Heading" pitchFamily="2" charset="-78"/>
              </a:rPr>
              <a:t>تدفع </a:t>
            </a:r>
            <a:r>
              <a:rPr lang="ar-IQ" sz="3600" b="1" dirty="0" smtClean="0">
                <a:ln w="9525">
                  <a:solidFill>
                    <a:schemeClr val="bg1"/>
                  </a:solidFill>
                  <a:prstDash val="solid"/>
                </a:ln>
                <a:solidFill>
                  <a:srgbClr val="FFC000"/>
                </a:solidFill>
                <a:latin typeface="Calibri" panose="020F0502020204030204" pitchFamily="34" charset="0"/>
                <a:ea typeface="Calibri" panose="020F0502020204030204" pitchFamily="34" charset="0"/>
                <a:cs typeface="PT Bold Heading" pitchFamily="2" charset="-78"/>
              </a:rPr>
              <a:t>الى الإدمان وخــاصة</a:t>
            </a:r>
            <a:r>
              <a:rPr lang="en-US" sz="3600" b="1" dirty="0" smtClean="0">
                <a:ln w="9525">
                  <a:solidFill>
                    <a:schemeClr val="bg1"/>
                  </a:solidFill>
                  <a:prstDash val="solid"/>
                </a:ln>
                <a:solidFill>
                  <a:srgbClr val="FFC000"/>
                </a:solidFill>
                <a:latin typeface="Calibri" panose="020F0502020204030204" pitchFamily="34" charset="0"/>
                <a:ea typeface="Calibri" panose="020F0502020204030204" pitchFamily="34" charset="0"/>
                <a:cs typeface="PT Bold Heading" pitchFamily="2" charset="-78"/>
              </a:rPr>
              <a:t> </a:t>
            </a:r>
            <a:r>
              <a:rPr lang="ar-IQ" sz="3600" b="1" dirty="0" smtClean="0">
                <a:ln w="9525">
                  <a:solidFill>
                    <a:schemeClr val="bg1"/>
                  </a:solidFill>
                  <a:prstDash val="solid"/>
                </a:ln>
                <a:solidFill>
                  <a:srgbClr val="FFC000"/>
                </a:solidFill>
                <a:latin typeface="Calibri" panose="020F0502020204030204" pitchFamily="34" charset="0"/>
                <a:ea typeface="Calibri" panose="020F0502020204030204" pitchFamily="34" charset="0"/>
                <a:cs typeface="PT Bold Heading" pitchFamily="2" charset="-78"/>
              </a:rPr>
              <a:t>الشباب </a:t>
            </a:r>
            <a:r>
              <a:rPr lang="ar-IQ" sz="3600" b="1" dirty="0">
                <a:ln w="9525">
                  <a:solidFill>
                    <a:schemeClr val="bg1"/>
                  </a:solidFill>
                  <a:prstDash val="solid"/>
                </a:ln>
                <a:solidFill>
                  <a:srgbClr val="FFC000"/>
                </a:solidFill>
                <a:latin typeface="Calibri" panose="020F0502020204030204" pitchFamily="34" charset="0"/>
                <a:ea typeface="Calibri" panose="020F0502020204030204" pitchFamily="34" charset="0"/>
                <a:cs typeface="PT Bold Heading" pitchFamily="2" charset="-78"/>
              </a:rPr>
              <a:t>هو : - </a:t>
            </a:r>
            <a:endParaRPr lang="en-US" sz="3600" b="1" dirty="0">
              <a:ln w="9525">
                <a:solidFill>
                  <a:schemeClr val="bg1"/>
                </a:solidFill>
                <a:prstDash val="solid"/>
              </a:ln>
              <a:solidFill>
                <a:srgbClr val="FFC000"/>
              </a:solidFill>
              <a:latin typeface="Calibri" panose="020F0502020204030204" pitchFamily="34" charset="0"/>
              <a:ea typeface="Calibri" panose="020F0502020204030204" pitchFamily="34" charset="0"/>
              <a:cs typeface="PT Bold Heading" pitchFamily="2" charset="-78"/>
            </a:endParaRPr>
          </a:p>
        </p:txBody>
      </p:sp>
    </p:spTree>
    <p:extLst>
      <p:ext uri="{BB962C8B-B14F-4D97-AF65-F5344CB8AC3E}">
        <p14:creationId xmlns:p14="http://schemas.microsoft.com/office/powerpoint/2010/main" val="38736618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39772" y="633499"/>
            <a:ext cx="8686800" cy="5684698"/>
          </a:xfrm>
          <a:prstGeom prst="rect">
            <a:avLst/>
          </a:prstGeom>
          <a:noFill/>
        </p:spPr>
        <p:style>
          <a:lnRef idx="1">
            <a:schemeClr val="accent4"/>
          </a:lnRef>
          <a:fillRef idx="2">
            <a:schemeClr val="accent4"/>
          </a:fillRef>
          <a:effectRef idx="1">
            <a:schemeClr val="accent4"/>
          </a:effectRef>
          <a:fontRef idx="minor">
            <a:schemeClr val="dk1"/>
          </a:fontRef>
        </p:style>
        <p:txBody>
          <a:bodyPr wrap="square">
            <a:spAutoFit/>
          </a:bodyPr>
          <a:lstStyle/>
          <a:p>
            <a:pPr marL="228600">
              <a:lnSpc>
                <a:spcPct val="200000"/>
              </a:lnSpc>
              <a:spcAft>
                <a:spcPts val="800"/>
              </a:spcAft>
            </a:pPr>
            <a:r>
              <a:rPr lang="ar-KW" sz="2400" b="1" dirty="0" smtClean="0">
                <a:solidFill>
                  <a:schemeClr val="tx1">
                    <a:lumMod val="85000"/>
                  </a:schemeClr>
                </a:solidFill>
                <a:latin typeface="Calibri" panose="020F0502020204030204" pitchFamily="34" charset="0"/>
                <a:ea typeface="Calibri" panose="020F0502020204030204" pitchFamily="34" charset="0"/>
                <a:cs typeface="PT Bold Heading" pitchFamily="2" charset="-78"/>
              </a:rPr>
              <a:t>اننا </a:t>
            </a:r>
            <a:r>
              <a:rPr lang="ar-IQ" sz="2400" b="1" dirty="0" smtClean="0">
                <a:solidFill>
                  <a:schemeClr val="tx1">
                    <a:lumMod val="85000"/>
                  </a:schemeClr>
                </a:solidFill>
                <a:latin typeface="Calibri" panose="020F0502020204030204" pitchFamily="34" charset="0"/>
                <a:ea typeface="Calibri" panose="020F0502020204030204" pitchFamily="34" charset="0"/>
                <a:cs typeface="PT Bold Heading" pitchFamily="2" charset="-78"/>
              </a:rPr>
              <a:t>كمجتمع </a:t>
            </a:r>
            <a:r>
              <a:rPr lang="ar-IQ" sz="2400" b="1" dirty="0">
                <a:solidFill>
                  <a:schemeClr val="tx1">
                    <a:lumMod val="85000"/>
                  </a:schemeClr>
                </a:solidFill>
                <a:latin typeface="Calibri" panose="020F0502020204030204" pitchFamily="34" charset="0"/>
                <a:ea typeface="Calibri" panose="020F0502020204030204" pitchFamily="34" charset="0"/>
                <a:cs typeface="PT Bold Heading" pitchFamily="2" charset="-78"/>
              </a:rPr>
              <a:t>واحد نحتاج الى تكاتف جميع الجهود الحكومية و الغير حكومية و كافة الجهات الأمنية للحد من هذه الظاهرة السلبية </a:t>
            </a:r>
            <a:endParaRPr lang="en-US" sz="2400" dirty="0">
              <a:solidFill>
                <a:schemeClr val="tx1">
                  <a:lumMod val="85000"/>
                </a:schemeClr>
              </a:solidFill>
              <a:cs typeface="PT Bold Heading" pitchFamily="2" charset="-78"/>
            </a:endParaRPr>
          </a:p>
          <a:p>
            <a:pPr marL="228600">
              <a:lnSpc>
                <a:spcPct val="200000"/>
              </a:lnSpc>
              <a:spcAft>
                <a:spcPts val="800"/>
              </a:spcAft>
            </a:pPr>
            <a:r>
              <a:rPr lang="ar-KW" sz="2400" b="1" dirty="0" smtClean="0">
                <a:solidFill>
                  <a:schemeClr val="tx1">
                    <a:lumMod val="85000"/>
                  </a:schemeClr>
                </a:solidFill>
                <a:latin typeface="Arial" panose="020B0604020202020204" pitchFamily="34" charset="0"/>
                <a:ea typeface="Calibri" panose="020F0502020204030204" pitchFamily="34" charset="0"/>
                <a:cs typeface="PT Bold Heading" pitchFamily="2" charset="-78"/>
              </a:rPr>
              <a:t>فقد </a:t>
            </a:r>
            <a:r>
              <a:rPr lang="ar-IQ" sz="2400" b="1" dirty="0" smtClean="0">
                <a:solidFill>
                  <a:schemeClr val="tx1">
                    <a:lumMod val="85000"/>
                  </a:schemeClr>
                </a:solidFill>
                <a:latin typeface="Arial" panose="020B0604020202020204" pitchFamily="34" charset="0"/>
                <a:ea typeface="Calibri" panose="020F0502020204030204" pitchFamily="34" charset="0"/>
                <a:cs typeface="PT Bold Heading" pitchFamily="2" charset="-78"/>
              </a:rPr>
              <a:t>تم </a:t>
            </a:r>
            <a:r>
              <a:rPr lang="ar-IQ" sz="2400" b="1" dirty="0">
                <a:solidFill>
                  <a:schemeClr val="tx1">
                    <a:lumMod val="85000"/>
                  </a:schemeClr>
                </a:solidFill>
                <a:latin typeface="Arial" panose="020B0604020202020204" pitchFamily="34" charset="0"/>
                <a:ea typeface="Calibri" panose="020F0502020204030204" pitchFamily="34" charset="0"/>
                <a:cs typeface="PT Bold Heading" pitchFamily="2" charset="-78"/>
              </a:rPr>
              <a:t>تشكيل لجنة عليا لمكافحة المخدرات برئاسة المدير العام و عضوية الجهات المختصة و التي تعقد اجتماعاتها بشكل دوري لدراسة الواقع و إعطاء التوصيات التي تنفذ من قبل الأعضاء كلاً حسب اختصاصه و من المؤكد ان للصحة دور </a:t>
            </a:r>
            <a:r>
              <a:rPr lang="ar-IQ" sz="2400" b="1" dirty="0">
                <a:solidFill>
                  <a:schemeClr val="tx1">
                    <a:lumMod val="95000"/>
                  </a:schemeClr>
                </a:solidFill>
                <a:latin typeface="Arial" panose="020B0604020202020204" pitchFamily="34" charset="0"/>
                <a:ea typeface="Calibri" panose="020F0502020204030204" pitchFamily="34" charset="0"/>
                <a:cs typeface="PT Bold Heading" pitchFamily="2" charset="-78"/>
              </a:rPr>
              <a:t>تكميلي </a:t>
            </a:r>
            <a:r>
              <a:rPr lang="ar-IQ" sz="2400" b="1" dirty="0" smtClean="0">
                <a:solidFill>
                  <a:schemeClr val="tx1">
                    <a:lumMod val="95000"/>
                  </a:schemeClr>
                </a:solidFill>
                <a:latin typeface="Arial" panose="020B0604020202020204" pitchFamily="34" charset="0"/>
                <a:ea typeface="Calibri" panose="020F0502020204030204" pitchFamily="34" charset="0"/>
                <a:cs typeface="PT Bold Heading" pitchFamily="2" charset="-78"/>
              </a:rPr>
              <a:t>لهذه </a:t>
            </a:r>
            <a:r>
              <a:rPr lang="ar-IQ" sz="2400" b="1" dirty="0">
                <a:solidFill>
                  <a:schemeClr val="tx1">
                    <a:lumMod val="95000"/>
                  </a:schemeClr>
                </a:solidFill>
                <a:latin typeface="Arial" panose="020B0604020202020204" pitchFamily="34" charset="0"/>
                <a:ea typeface="Calibri" panose="020F0502020204030204" pitchFamily="34" charset="0"/>
                <a:cs typeface="PT Bold Heading" pitchFamily="2" charset="-78"/>
              </a:rPr>
              <a:t>الجهود في علاج ضحايا الإدمان </a:t>
            </a:r>
            <a:r>
              <a:rPr lang="ar-IQ" sz="2800" b="1" dirty="0" smtClean="0">
                <a:solidFill>
                  <a:schemeClr val="tx1">
                    <a:lumMod val="95000"/>
                  </a:schemeClr>
                </a:solidFill>
                <a:latin typeface="Arial" panose="020B0604020202020204" pitchFamily="34" charset="0"/>
                <a:ea typeface="Calibri" panose="020F0502020204030204" pitchFamily="34" charset="0"/>
                <a:cs typeface="Arial" panose="020B0604020202020204" pitchFamily="34" charset="0"/>
              </a:rPr>
              <a:t>.. </a:t>
            </a:r>
            <a:endParaRPr lang="ar-IQ" sz="1200" b="1" dirty="0" smtClean="0">
              <a:solidFill>
                <a:schemeClr val="tx1">
                  <a:lumMod val="95000"/>
                </a:schemeClr>
              </a:solidFill>
              <a:latin typeface="Arial" panose="020B0604020202020204" pitchFamily="34" charset="0"/>
              <a:ea typeface="Calibri" panose="020F0502020204030204" pitchFamily="34" charset="0"/>
              <a:cs typeface="Arial" panose="020B0604020202020204" pitchFamily="34" charset="0"/>
            </a:endParaRPr>
          </a:p>
          <a:p>
            <a:pPr marL="228600">
              <a:lnSpc>
                <a:spcPct val="200000"/>
              </a:lnSpc>
              <a:spcAft>
                <a:spcPts val="800"/>
              </a:spcAft>
            </a:pPr>
            <a:endParaRPr lang="ar-IQ" sz="3200" b="1" dirty="0">
              <a:solidFill>
                <a:schemeClr val="tx1">
                  <a:lumMod val="95000"/>
                </a:schemeClr>
              </a:solidFill>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659165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45166" y="239109"/>
            <a:ext cx="8301788" cy="6740243"/>
          </a:xfrm>
          <a:prstGeom prst="rect">
            <a:avLst/>
          </a:prstGeom>
          <a:noFill/>
        </p:spPr>
        <p:style>
          <a:lnRef idx="1">
            <a:schemeClr val="accent4"/>
          </a:lnRef>
          <a:fillRef idx="2">
            <a:schemeClr val="accent4"/>
          </a:fillRef>
          <a:effectRef idx="1">
            <a:schemeClr val="accent4"/>
          </a:effectRef>
          <a:fontRef idx="minor">
            <a:schemeClr val="dk1"/>
          </a:fontRef>
        </p:style>
        <p:txBody>
          <a:bodyPr wrap="square">
            <a:spAutoFit/>
          </a:bodyPr>
          <a:lstStyle/>
          <a:p>
            <a:pPr marL="228600">
              <a:lnSpc>
                <a:spcPct val="150000"/>
              </a:lnSpc>
              <a:spcAft>
                <a:spcPts val="800"/>
              </a:spcAft>
            </a:pPr>
            <a:r>
              <a:rPr lang="ar-KW" sz="3600" b="1" dirty="0" smtClean="0">
                <a:solidFill>
                  <a:schemeClr val="tx1"/>
                </a:solidFill>
                <a:latin typeface="Arial" panose="020B0604020202020204" pitchFamily="34" charset="0"/>
                <a:ea typeface="Calibri" panose="020F0502020204030204" pitchFamily="34" charset="0"/>
                <a:cs typeface="PT Bold Heading" pitchFamily="2" charset="-78"/>
              </a:rPr>
              <a:t>حيث </a:t>
            </a:r>
            <a:r>
              <a:rPr lang="ar-IQ" sz="3600" b="1" dirty="0" smtClean="0">
                <a:solidFill>
                  <a:schemeClr val="tx1"/>
                </a:solidFill>
                <a:latin typeface="Arial" panose="020B0604020202020204" pitchFamily="34" charset="0"/>
                <a:ea typeface="Calibri" panose="020F0502020204030204" pitchFamily="34" charset="0"/>
                <a:cs typeface="PT Bold Heading" pitchFamily="2" charset="-78"/>
              </a:rPr>
              <a:t>تم </a:t>
            </a:r>
            <a:r>
              <a:rPr lang="ar-IQ" sz="3600" b="1" dirty="0">
                <a:solidFill>
                  <a:schemeClr val="tx1"/>
                </a:solidFill>
                <a:latin typeface="Arial" panose="020B0604020202020204" pitchFamily="34" charset="0"/>
                <a:ea typeface="Calibri" panose="020F0502020204030204" pitchFamily="34" charset="0"/>
                <a:cs typeface="PT Bold Heading" pitchFamily="2" charset="-78"/>
              </a:rPr>
              <a:t>انشاء </a:t>
            </a:r>
            <a:r>
              <a:rPr lang="ar-IQ" sz="3600" b="1" dirty="0" smtClean="0">
                <a:solidFill>
                  <a:schemeClr val="tx1"/>
                </a:solidFill>
                <a:latin typeface="Arial" panose="020B0604020202020204" pitchFamily="34" charset="0"/>
                <a:ea typeface="Calibri" panose="020F0502020204030204" pitchFamily="34" charset="0"/>
                <a:cs typeface="PT Bold Heading" pitchFamily="2" charset="-78"/>
              </a:rPr>
              <a:t>المركز  الاول لعلاج </a:t>
            </a:r>
            <a:r>
              <a:rPr lang="ar-IQ" sz="3600" b="1" dirty="0">
                <a:solidFill>
                  <a:schemeClr val="tx1"/>
                </a:solidFill>
                <a:latin typeface="Arial" panose="020B0604020202020204" pitchFamily="34" charset="0"/>
                <a:ea typeface="Calibri" panose="020F0502020204030204" pitchFamily="34" charset="0"/>
                <a:cs typeface="PT Bold Heading" pitchFamily="2" charset="-78"/>
              </a:rPr>
              <a:t>الإدمان </a:t>
            </a:r>
            <a:r>
              <a:rPr lang="ar-IQ" sz="3600" b="1" dirty="0" smtClean="0">
                <a:solidFill>
                  <a:schemeClr val="tx1"/>
                </a:solidFill>
                <a:latin typeface="Arial" panose="020B0604020202020204" pitchFamily="34" charset="0"/>
                <a:ea typeface="Calibri" panose="020F0502020204030204" pitchFamily="34" charset="0"/>
                <a:cs typeface="PT Bold Heading" pitchFamily="2" charset="-78"/>
              </a:rPr>
              <a:t>في العراق في البصرة بمستشفى </a:t>
            </a:r>
            <a:r>
              <a:rPr lang="ar-IQ" sz="3600" b="1" dirty="0">
                <a:solidFill>
                  <a:schemeClr val="tx1"/>
                </a:solidFill>
                <a:latin typeface="Arial" panose="020B0604020202020204" pitchFamily="34" charset="0"/>
                <a:ea typeface="Calibri" panose="020F0502020204030204" pitchFamily="34" charset="0"/>
                <a:cs typeface="PT Bold Heading" pitchFamily="2" charset="-78"/>
              </a:rPr>
              <a:t>الفيحاء التعليمي و يتكون من 44 سرير </a:t>
            </a:r>
            <a:r>
              <a:rPr lang="ar-IQ" sz="3600" b="1" dirty="0" smtClean="0">
                <a:solidFill>
                  <a:schemeClr val="tx1"/>
                </a:solidFill>
                <a:latin typeface="Arial" panose="020B0604020202020204" pitchFamily="34" charset="0"/>
                <a:ea typeface="Calibri" panose="020F0502020204030204" pitchFamily="34" charset="0"/>
                <a:cs typeface="PT Bold Heading" pitchFamily="2" charset="-78"/>
              </a:rPr>
              <a:t>و يستقبل </a:t>
            </a:r>
            <a:r>
              <a:rPr lang="ar-IQ" sz="3600" b="1" dirty="0">
                <a:solidFill>
                  <a:schemeClr val="tx1"/>
                </a:solidFill>
                <a:latin typeface="Arial" panose="020B0604020202020204" pitchFamily="34" charset="0"/>
                <a:ea typeface="Calibri" panose="020F0502020204030204" pitchFamily="34" charset="0"/>
                <a:cs typeface="PT Bold Heading" pitchFamily="2" charset="-78"/>
              </a:rPr>
              <a:t>المحالين من </a:t>
            </a:r>
            <a:r>
              <a:rPr lang="ar-KW" sz="3600" b="1" dirty="0" smtClean="0">
                <a:solidFill>
                  <a:schemeClr val="tx1"/>
                </a:solidFill>
                <a:latin typeface="Arial" panose="020B0604020202020204" pitchFamily="34" charset="0"/>
                <a:ea typeface="Calibri" panose="020F0502020204030204" pitchFamily="34" charset="0"/>
                <a:cs typeface="PT Bold Heading" pitchFamily="2" charset="-78"/>
              </a:rPr>
              <a:t>الجهات المختصة والصادر بحقهم حكم بالعلاج القصري </a:t>
            </a:r>
            <a:r>
              <a:rPr lang="ar-IQ" sz="3600" b="1" dirty="0" smtClean="0">
                <a:solidFill>
                  <a:schemeClr val="tx1"/>
                </a:solidFill>
                <a:latin typeface="Arial" panose="020B0604020202020204" pitchFamily="34" charset="0"/>
                <a:ea typeface="Calibri" panose="020F0502020204030204" pitchFamily="34" charset="0"/>
                <a:cs typeface="PT Bold Heading" pitchFamily="2" charset="-78"/>
              </a:rPr>
              <a:t>و </a:t>
            </a:r>
            <a:r>
              <a:rPr lang="ar-IQ" sz="3600" b="1" dirty="0">
                <a:solidFill>
                  <a:schemeClr val="tx1"/>
                </a:solidFill>
                <a:latin typeface="Arial" panose="020B0604020202020204" pitchFamily="34" charset="0"/>
                <a:ea typeface="Calibri" panose="020F0502020204030204" pitchFamily="34" charset="0"/>
                <a:cs typeface="PT Bold Heading" pitchFamily="2" charset="-78"/>
              </a:rPr>
              <a:t>على الرغم من قلة الأسرة </a:t>
            </a:r>
            <a:r>
              <a:rPr lang="ar-IQ" sz="3600" b="1" dirty="0" smtClean="0">
                <a:solidFill>
                  <a:schemeClr val="tx1"/>
                </a:solidFill>
                <a:latin typeface="Arial" panose="020B0604020202020204" pitchFamily="34" charset="0"/>
                <a:ea typeface="Calibri" panose="020F0502020204030204" pitchFamily="34" charset="0"/>
                <a:cs typeface="PT Bold Heading" pitchFamily="2" charset="-78"/>
              </a:rPr>
              <a:t>الاّ </a:t>
            </a:r>
            <a:r>
              <a:rPr lang="ar-IQ" sz="3600" b="1" dirty="0">
                <a:solidFill>
                  <a:schemeClr val="tx1"/>
                </a:solidFill>
                <a:latin typeface="Arial" panose="020B0604020202020204" pitchFamily="34" charset="0"/>
                <a:ea typeface="Calibri" panose="020F0502020204030204" pitchFamily="34" charset="0"/>
                <a:cs typeface="PT Bold Heading" pitchFamily="2" charset="-78"/>
              </a:rPr>
              <a:t>ان المركز منذ افتتاحه عام 2019 استطاع معالجة اكثر </a:t>
            </a:r>
            <a:r>
              <a:rPr lang="ar-IQ" sz="3600" b="1" dirty="0" smtClean="0">
                <a:solidFill>
                  <a:schemeClr val="tx1"/>
                </a:solidFill>
                <a:latin typeface="Arial" panose="020B0604020202020204" pitchFamily="34" charset="0"/>
                <a:ea typeface="Calibri" panose="020F0502020204030204" pitchFamily="34" charset="0"/>
                <a:cs typeface="PT Bold Heading" pitchFamily="2" charset="-78"/>
              </a:rPr>
              <a:t>من   </a:t>
            </a:r>
            <a:r>
              <a:rPr lang="ar-IQ" sz="3600" b="1" dirty="0">
                <a:solidFill>
                  <a:schemeClr val="tx1"/>
                </a:solidFill>
                <a:latin typeface="Arial" panose="020B0604020202020204" pitchFamily="34" charset="0"/>
                <a:ea typeface="Calibri" panose="020F0502020204030204" pitchFamily="34" charset="0"/>
                <a:cs typeface="PT Bold Heading" pitchFamily="2" charset="-78"/>
              </a:rPr>
              <a:t>1664 </a:t>
            </a:r>
            <a:r>
              <a:rPr lang="ar-IQ" sz="3600" b="1" dirty="0" smtClean="0">
                <a:solidFill>
                  <a:schemeClr val="tx1"/>
                </a:solidFill>
                <a:latin typeface="Arial" panose="020B0604020202020204" pitchFamily="34" charset="0"/>
                <a:ea typeface="Calibri" panose="020F0502020204030204" pitchFamily="34" charset="0"/>
                <a:cs typeface="PT Bold Heading" pitchFamily="2" charset="-78"/>
              </a:rPr>
              <a:t> مدمن </a:t>
            </a:r>
            <a:r>
              <a:rPr lang="ar-IQ" sz="3600" b="1" dirty="0">
                <a:solidFill>
                  <a:schemeClr val="tx1"/>
                </a:solidFill>
                <a:latin typeface="Arial" panose="020B0604020202020204" pitchFamily="34" charset="0"/>
                <a:ea typeface="Calibri" panose="020F0502020204030204" pitchFamily="34" charset="0"/>
                <a:cs typeface="PT Bold Heading" pitchFamily="2" charset="-78"/>
              </a:rPr>
              <a:t>,</a:t>
            </a:r>
            <a:r>
              <a:rPr lang="ar-IQ" sz="3600" b="1" dirty="0" smtClean="0">
                <a:solidFill>
                  <a:schemeClr val="tx1"/>
                </a:solidFill>
                <a:latin typeface="Arial" panose="020B0604020202020204" pitchFamily="34" charset="0"/>
                <a:ea typeface="Calibri" panose="020F0502020204030204" pitchFamily="34" charset="0"/>
                <a:cs typeface="PT Bold Heading" pitchFamily="2" charset="-78"/>
              </a:rPr>
              <a:t> و</a:t>
            </a:r>
            <a:r>
              <a:rPr lang="ar-KW" sz="3600" b="1" dirty="0" smtClean="0">
                <a:solidFill>
                  <a:schemeClr val="tx1"/>
                </a:solidFill>
                <a:latin typeface="Arial" panose="020B0604020202020204" pitchFamily="34" charset="0"/>
                <a:ea typeface="Calibri" panose="020F0502020204030204" pitchFamily="34" charset="0"/>
                <a:cs typeface="PT Bold Heading" pitchFamily="2" charset="-78"/>
              </a:rPr>
              <a:t>حيث </a:t>
            </a:r>
            <a:r>
              <a:rPr lang="ar-IQ" sz="3600" b="1" dirty="0" smtClean="0">
                <a:solidFill>
                  <a:schemeClr val="tx1"/>
                </a:solidFill>
                <a:latin typeface="Arial" panose="020B0604020202020204" pitchFamily="34" charset="0"/>
                <a:ea typeface="Calibri" panose="020F0502020204030204" pitchFamily="34" charset="0"/>
                <a:cs typeface="PT Bold Heading" pitchFamily="2" charset="-78"/>
              </a:rPr>
              <a:t>تشكل </a:t>
            </a:r>
            <a:r>
              <a:rPr lang="ar-IQ" sz="3600" b="1" dirty="0">
                <a:solidFill>
                  <a:schemeClr val="tx1"/>
                </a:solidFill>
                <a:latin typeface="Arial" panose="020B0604020202020204" pitchFamily="34" charset="0"/>
                <a:ea typeface="Calibri" panose="020F0502020204030204" pitchFamily="34" charset="0"/>
                <a:cs typeface="PT Bold Heading" pitchFamily="2" charset="-78"/>
              </a:rPr>
              <a:t>نسبة الاناث 2,2</a:t>
            </a:r>
            <a:r>
              <a:rPr lang="ar-IQ" sz="3600" b="1" dirty="0" smtClean="0">
                <a:solidFill>
                  <a:schemeClr val="tx1"/>
                </a:solidFill>
                <a:latin typeface="Arial" panose="020B0604020202020204" pitchFamily="34" charset="0"/>
                <a:ea typeface="Calibri" panose="020F0502020204030204" pitchFamily="34" charset="0"/>
                <a:cs typeface="PT Bold Heading" pitchFamily="2" charset="-78"/>
              </a:rPr>
              <a:t>%  </a:t>
            </a:r>
          </a:p>
          <a:p>
            <a:pPr marL="228600">
              <a:lnSpc>
                <a:spcPct val="150000"/>
              </a:lnSpc>
              <a:spcAft>
                <a:spcPts val="800"/>
              </a:spcAft>
            </a:pPr>
            <a:endParaRPr lang="en-US" sz="3600" b="1" dirty="0">
              <a:solidFill>
                <a:schemeClr val="tx1"/>
              </a:solidFill>
              <a:effectLst/>
              <a:latin typeface="Arial" panose="020B0604020202020204" pitchFamily="34" charset="0"/>
              <a:ea typeface="Calibri" panose="020F0502020204030204" pitchFamily="34" charset="0"/>
              <a:cs typeface="PT Bold Heading" pitchFamily="2" charset="-78"/>
            </a:endParaRPr>
          </a:p>
        </p:txBody>
      </p:sp>
    </p:spTree>
    <p:extLst>
      <p:ext uri="{BB962C8B-B14F-4D97-AF65-F5344CB8AC3E}">
        <p14:creationId xmlns:p14="http://schemas.microsoft.com/office/powerpoint/2010/main" val="2800337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53452" y="478677"/>
            <a:ext cx="8253661" cy="5774914"/>
          </a:xfrm>
          <a:prstGeom prst="rect">
            <a:avLst/>
          </a:prstGeom>
          <a:noFill/>
        </p:spPr>
        <p:style>
          <a:lnRef idx="1">
            <a:schemeClr val="accent2"/>
          </a:lnRef>
          <a:fillRef idx="2">
            <a:schemeClr val="accent2"/>
          </a:fillRef>
          <a:effectRef idx="1">
            <a:schemeClr val="accent2"/>
          </a:effectRef>
          <a:fontRef idx="minor">
            <a:schemeClr val="dk1"/>
          </a:fontRef>
        </p:style>
        <p:txBody>
          <a:bodyPr wrap="square">
            <a:spAutoFit/>
          </a:bodyPr>
          <a:lstStyle/>
          <a:p>
            <a:pPr marL="228600">
              <a:lnSpc>
                <a:spcPct val="107000"/>
              </a:lnSpc>
              <a:spcAft>
                <a:spcPts val="800"/>
              </a:spcAft>
            </a:pPr>
            <a:r>
              <a:rPr lang="ar-IQ" sz="3600" b="1" dirty="0" smtClean="0">
                <a:solidFill>
                  <a:schemeClr val="tx1"/>
                </a:solidFill>
                <a:latin typeface="Calibri" panose="020F0502020204030204" pitchFamily="34" charset="0"/>
                <a:ea typeface="Calibri" panose="020F0502020204030204" pitchFamily="34" charset="0"/>
                <a:cs typeface="Arial" panose="020B0604020202020204" pitchFamily="34" charset="0"/>
              </a:rPr>
              <a:t> </a:t>
            </a:r>
          </a:p>
          <a:p>
            <a:pPr marL="228600">
              <a:lnSpc>
                <a:spcPct val="107000"/>
              </a:lnSpc>
              <a:spcAft>
                <a:spcPts val="800"/>
              </a:spcAft>
            </a:pPr>
            <a:r>
              <a:rPr lang="ar-IQ" sz="3200" b="1" dirty="0" smtClean="0">
                <a:solidFill>
                  <a:schemeClr val="tx1"/>
                </a:solidFill>
                <a:latin typeface="Calibri" panose="020F0502020204030204" pitchFamily="34" charset="0"/>
                <a:ea typeface="Calibri" panose="020F0502020204030204" pitchFamily="34" charset="0"/>
                <a:cs typeface="PT Bold Heading" pitchFamily="2" charset="-78"/>
              </a:rPr>
              <a:t>وكخطط  </a:t>
            </a:r>
            <a:r>
              <a:rPr lang="ar-IQ" sz="3200" b="1" dirty="0">
                <a:solidFill>
                  <a:schemeClr val="tx1"/>
                </a:solidFill>
                <a:latin typeface="Calibri" panose="020F0502020204030204" pitchFamily="34" charset="0"/>
                <a:ea typeface="Calibri" panose="020F0502020204030204" pitchFamily="34" charset="0"/>
                <a:cs typeface="PT Bold Heading" pitchFamily="2" charset="-78"/>
              </a:rPr>
              <a:t>مستقبلية هناك تعاون مع </a:t>
            </a:r>
            <a:r>
              <a:rPr lang="ar-IQ" sz="3200" b="1" dirty="0" smtClean="0">
                <a:solidFill>
                  <a:schemeClr val="tx1"/>
                </a:solidFill>
                <a:latin typeface="Calibri" panose="020F0502020204030204" pitchFamily="34" charset="0"/>
                <a:ea typeface="Calibri" panose="020F0502020204030204" pitchFamily="34" charset="0"/>
                <a:cs typeface="PT Bold Heading" pitchFamily="2" charset="-78"/>
              </a:rPr>
              <a:t>محافظة </a:t>
            </a:r>
            <a:r>
              <a:rPr lang="ar-IQ" sz="3200" b="1" dirty="0">
                <a:solidFill>
                  <a:schemeClr val="tx1"/>
                </a:solidFill>
                <a:latin typeface="Calibri" panose="020F0502020204030204" pitchFamily="34" charset="0"/>
                <a:ea typeface="Calibri" panose="020F0502020204030204" pitchFamily="34" charset="0"/>
                <a:cs typeface="PT Bold Heading" pitchFamily="2" charset="-78"/>
              </a:rPr>
              <a:t>البصرة لأنشاء </a:t>
            </a:r>
            <a:r>
              <a:rPr lang="ar-IQ" sz="3200" b="1" dirty="0" smtClean="0">
                <a:solidFill>
                  <a:schemeClr val="tx1"/>
                </a:solidFill>
                <a:latin typeface="Calibri" panose="020F0502020204030204" pitchFamily="34" charset="0"/>
                <a:ea typeface="Calibri" panose="020F0502020204030204" pitchFamily="34" charset="0"/>
                <a:cs typeface="PT Bold Heading" pitchFamily="2" charset="-78"/>
              </a:rPr>
              <a:t>مستشفى لمعالجة </a:t>
            </a:r>
            <a:r>
              <a:rPr lang="ar-IQ" sz="3200" b="1" dirty="0">
                <a:solidFill>
                  <a:schemeClr val="tx1"/>
                </a:solidFill>
                <a:latin typeface="Calibri" panose="020F0502020204030204" pitchFamily="34" charset="0"/>
                <a:ea typeface="Calibri" panose="020F0502020204030204" pitchFamily="34" charset="0"/>
                <a:cs typeface="PT Bold Heading" pitchFamily="2" charset="-78"/>
              </a:rPr>
              <a:t>الإدمان يتكون من 400 سرير </a:t>
            </a:r>
            <a:endParaRPr lang="ar-IQ" sz="3200" b="1" dirty="0" smtClean="0">
              <a:solidFill>
                <a:schemeClr val="tx1"/>
              </a:solidFill>
              <a:latin typeface="Calibri" panose="020F0502020204030204" pitchFamily="34" charset="0"/>
              <a:ea typeface="Calibri" panose="020F0502020204030204" pitchFamily="34" charset="0"/>
              <a:cs typeface="PT Bold Heading" pitchFamily="2" charset="-78"/>
            </a:endParaRPr>
          </a:p>
          <a:p>
            <a:pPr marL="228600">
              <a:lnSpc>
                <a:spcPct val="107000"/>
              </a:lnSpc>
              <a:spcAft>
                <a:spcPts val="800"/>
              </a:spcAft>
            </a:pPr>
            <a:r>
              <a:rPr lang="ar-IQ" sz="3200" b="1" dirty="0" smtClean="0">
                <a:solidFill>
                  <a:schemeClr val="tx1"/>
                </a:solidFill>
                <a:latin typeface="Calibri" panose="020F0502020204030204" pitchFamily="34" charset="0"/>
                <a:ea typeface="Calibri" panose="020F0502020204030204" pitchFamily="34" charset="0"/>
                <a:cs typeface="PT Bold Heading" pitchFamily="2" charset="-78"/>
              </a:rPr>
              <a:t>إضافة </a:t>
            </a:r>
            <a:r>
              <a:rPr lang="ar-IQ" sz="3200" b="1" dirty="0">
                <a:solidFill>
                  <a:schemeClr val="tx1"/>
                </a:solidFill>
                <a:latin typeface="Calibri" panose="020F0502020204030204" pitchFamily="34" charset="0"/>
                <a:ea typeface="Calibri" panose="020F0502020204030204" pitchFamily="34" charset="0"/>
                <a:cs typeface="PT Bold Heading" pitchFamily="2" charset="-78"/>
              </a:rPr>
              <a:t>الى التنسيق مع شركة نفط البصرة </a:t>
            </a:r>
            <a:r>
              <a:rPr lang="ar-IQ" sz="3200" b="1">
                <a:solidFill>
                  <a:schemeClr val="tx1"/>
                </a:solidFill>
                <a:latin typeface="Calibri" panose="020F0502020204030204" pitchFamily="34" charset="0"/>
                <a:ea typeface="Calibri" panose="020F0502020204030204" pitchFamily="34" charset="0"/>
                <a:cs typeface="PT Bold Heading" pitchFamily="2" charset="-78"/>
              </a:rPr>
              <a:t>لإنشاء </a:t>
            </a:r>
            <a:r>
              <a:rPr lang="ar-IQ" sz="3200" b="1" smtClean="0">
                <a:solidFill>
                  <a:schemeClr val="tx1"/>
                </a:solidFill>
                <a:latin typeface="Calibri" panose="020F0502020204030204" pitchFamily="34" charset="0"/>
                <a:ea typeface="Calibri" panose="020F0502020204030204" pitchFamily="34" charset="0"/>
                <a:cs typeface="PT Bold Heading" pitchFamily="2" charset="-78"/>
              </a:rPr>
              <a:t>مستشفى اخر </a:t>
            </a:r>
            <a:r>
              <a:rPr lang="ar-IQ" sz="3200" b="1" dirty="0">
                <a:solidFill>
                  <a:schemeClr val="tx1"/>
                </a:solidFill>
                <a:latin typeface="Calibri" panose="020F0502020204030204" pitchFamily="34" charset="0"/>
                <a:ea typeface="Calibri" panose="020F0502020204030204" pitchFamily="34" charset="0"/>
                <a:cs typeface="PT Bold Heading" pitchFamily="2" charset="-78"/>
              </a:rPr>
              <a:t>بسعة </a:t>
            </a:r>
            <a:r>
              <a:rPr lang="ar-IQ" sz="3200" b="1" dirty="0" smtClean="0">
                <a:solidFill>
                  <a:schemeClr val="tx1"/>
                </a:solidFill>
                <a:latin typeface="Calibri" panose="020F0502020204030204" pitchFamily="34" charset="0"/>
                <a:ea typeface="Calibri" panose="020F0502020204030204" pitchFamily="34" charset="0"/>
                <a:cs typeface="PT Bold Heading" pitchFamily="2" charset="-78"/>
              </a:rPr>
              <a:t>200 سرير </a:t>
            </a:r>
            <a:r>
              <a:rPr lang="ar-KW" sz="3200" b="1" dirty="0" smtClean="0">
                <a:solidFill>
                  <a:schemeClr val="tx1"/>
                </a:solidFill>
                <a:latin typeface="Calibri" panose="020F0502020204030204" pitchFamily="34" charset="0"/>
                <a:ea typeface="Calibri" panose="020F0502020204030204" pitchFamily="34" charset="0"/>
                <a:cs typeface="PT Bold Heading" pitchFamily="2" charset="-78"/>
              </a:rPr>
              <a:t>حيث تم قبل عده ايام ارسال لجنه من دائرتنا ومن شركة نفط البصرة الى وزاره الصح</a:t>
            </a:r>
            <a:r>
              <a:rPr lang="ar-IQ" sz="3200" b="1" dirty="0">
                <a:solidFill>
                  <a:schemeClr val="tx1"/>
                </a:solidFill>
                <a:latin typeface="Calibri" panose="020F0502020204030204" pitchFamily="34" charset="0"/>
                <a:ea typeface="Calibri" panose="020F0502020204030204" pitchFamily="34" charset="0"/>
                <a:cs typeface="PT Bold Heading" pitchFamily="2" charset="-78"/>
              </a:rPr>
              <a:t>ة</a:t>
            </a:r>
            <a:r>
              <a:rPr lang="ar-KW" sz="3200" b="1" dirty="0" smtClean="0">
                <a:solidFill>
                  <a:schemeClr val="tx1"/>
                </a:solidFill>
                <a:latin typeface="Calibri" panose="020F0502020204030204" pitchFamily="34" charset="0"/>
                <a:ea typeface="Calibri" panose="020F0502020204030204" pitchFamily="34" charset="0"/>
                <a:cs typeface="PT Bold Heading" pitchFamily="2" charset="-78"/>
              </a:rPr>
              <a:t> لغرض استلام المخططات اللازمة لا نشاء هذا المشروع والعمل مستمر على انجاز المشروع في اقرب وقت </a:t>
            </a:r>
            <a:r>
              <a:rPr lang="ar-IQ" sz="3200" b="1" dirty="0" smtClean="0">
                <a:solidFill>
                  <a:schemeClr val="tx1"/>
                </a:solidFill>
                <a:latin typeface="Calibri" panose="020F0502020204030204" pitchFamily="34" charset="0"/>
                <a:ea typeface="Calibri" panose="020F0502020204030204" pitchFamily="34" charset="0"/>
                <a:cs typeface="PT Bold Heading" pitchFamily="2" charset="-78"/>
              </a:rPr>
              <a:t>.</a:t>
            </a:r>
          </a:p>
          <a:p>
            <a:pPr marL="228600">
              <a:lnSpc>
                <a:spcPct val="107000"/>
              </a:lnSpc>
              <a:spcAft>
                <a:spcPts val="800"/>
              </a:spcAft>
            </a:pPr>
            <a:endParaRPr lang="en-US" sz="3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785450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555537" y="901195"/>
            <a:ext cx="7772400" cy="5336325"/>
          </a:xfrm>
        </p:spPr>
        <p:txBody>
          <a:bodyPr>
            <a:normAutofit/>
          </a:bodyPr>
          <a:lstStyle/>
          <a:p>
            <a:pPr algn="r"/>
            <a:r>
              <a:rPr lang="ar-IQ" sz="5100" dirty="0">
                <a:latin typeface="Calibri" panose="020F0502020204030204" pitchFamily="34" charset="0"/>
                <a:ea typeface="Calibri" panose="020F0502020204030204" pitchFamily="34" charset="0"/>
                <a:cs typeface="PT Bold Heading" pitchFamily="2" charset="-78"/>
              </a:rPr>
              <a:t>وقد عملنا على توفير </a:t>
            </a:r>
            <a:r>
              <a:rPr lang="ar-KW" sz="5100" dirty="0">
                <a:latin typeface="Calibri" panose="020F0502020204030204" pitchFamily="34" charset="0"/>
                <a:ea typeface="Calibri" panose="020F0502020204030204" pitchFamily="34" charset="0"/>
                <a:cs typeface="PT Bold Heading" pitchFamily="2" charset="-78"/>
              </a:rPr>
              <a:t>العلاجات </a:t>
            </a:r>
            <a:r>
              <a:rPr lang="ar-IQ" sz="5100" dirty="0">
                <a:latin typeface="Calibri" panose="020F0502020204030204" pitchFamily="34" charset="0"/>
                <a:ea typeface="Calibri" panose="020F0502020204030204" pitchFamily="34" charset="0"/>
                <a:cs typeface="PT Bold Heading" pitchFamily="2" charset="-78"/>
              </a:rPr>
              <a:t>الطبية و الصحية لتقديم العلاج وجلسات المشاورة و </a:t>
            </a:r>
            <a:r>
              <a:rPr lang="ar-IQ" sz="5100" dirty="0" smtClean="0">
                <a:latin typeface="Calibri" panose="020F0502020204030204" pitchFamily="34" charset="0"/>
                <a:ea typeface="Calibri" panose="020F0502020204030204" pitchFamily="34" charset="0"/>
                <a:cs typeface="PT Bold Heading" pitchFamily="2" charset="-78"/>
              </a:rPr>
              <a:t>نأمل مستقبلاً  </a:t>
            </a:r>
            <a:r>
              <a:rPr lang="ar-IQ" sz="5100" dirty="0">
                <a:latin typeface="Calibri" panose="020F0502020204030204" pitchFamily="34" charset="0"/>
                <a:ea typeface="Calibri" panose="020F0502020204030204" pitchFamily="34" charset="0"/>
                <a:cs typeface="PT Bold Heading" pitchFamily="2" charset="-78"/>
              </a:rPr>
              <a:t>زيادة عدد هذه الملاكات و تطوير قدراتهم العلاجية و </a:t>
            </a:r>
            <a:r>
              <a:rPr lang="ar-IQ" sz="5100" dirty="0" smtClean="0">
                <a:latin typeface="Calibri" panose="020F0502020204030204" pitchFamily="34" charset="0"/>
                <a:ea typeface="Calibri" panose="020F0502020204030204" pitchFamily="34" charset="0"/>
                <a:cs typeface="PT Bold Heading" pitchFamily="2" charset="-78"/>
              </a:rPr>
              <a:t>بالأخص</a:t>
            </a:r>
            <a:r>
              <a:rPr lang="ar-KW" sz="5100" dirty="0" smtClean="0">
                <a:latin typeface="Calibri" panose="020F0502020204030204" pitchFamily="34" charset="0"/>
                <a:ea typeface="Calibri" panose="020F0502020204030204" pitchFamily="34" charset="0"/>
                <a:cs typeface="PT Bold Heading" pitchFamily="2" charset="-78"/>
              </a:rPr>
              <a:t> جلسات العلاج</a:t>
            </a:r>
            <a:r>
              <a:rPr lang="ar-IQ" sz="5100" dirty="0" smtClean="0">
                <a:latin typeface="Calibri" panose="020F0502020204030204" pitchFamily="34" charset="0"/>
                <a:ea typeface="Calibri" panose="020F0502020204030204" pitchFamily="34" charset="0"/>
                <a:cs typeface="PT Bold Heading" pitchFamily="2" charset="-78"/>
              </a:rPr>
              <a:t> </a:t>
            </a:r>
            <a:r>
              <a:rPr lang="ar-KW" sz="5100" dirty="0" smtClean="0">
                <a:latin typeface="Calibri" panose="020F0502020204030204" pitchFamily="34" charset="0"/>
                <a:ea typeface="Calibri" panose="020F0502020204030204" pitchFamily="34" charset="0"/>
                <a:cs typeface="PT Bold Heading" pitchFamily="2" charset="-78"/>
              </a:rPr>
              <a:t>با</a:t>
            </a:r>
            <a:r>
              <a:rPr lang="ar-IQ" sz="5100" dirty="0" smtClean="0">
                <a:latin typeface="Calibri" panose="020F0502020204030204" pitchFamily="34" charset="0"/>
                <a:ea typeface="Calibri" panose="020F0502020204030204" pitchFamily="34" charset="0"/>
                <a:cs typeface="PT Bold Heading" pitchFamily="2" charset="-78"/>
              </a:rPr>
              <a:t>لمشاورة</a:t>
            </a:r>
            <a:r>
              <a:rPr lang="ar-IQ" sz="5100" dirty="0">
                <a:latin typeface="Calibri" panose="020F0502020204030204" pitchFamily="34" charset="0"/>
                <a:ea typeface="Calibri" panose="020F0502020204030204" pitchFamily="34" charset="0"/>
                <a:cs typeface="PT Bold Heading" pitchFamily="2" charset="-78"/>
              </a:rPr>
              <a:t>. </a:t>
            </a:r>
          </a:p>
          <a:p>
            <a:pPr algn="r"/>
            <a:endParaRPr lang="en-US" dirty="0">
              <a:cs typeface="PT Bold Heading" pitchFamily="2" charset="-78"/>
            </a:endParaRPr>
          </a:p>
        </p:txBody>
      </p:sp>
    </p:spTree>
    <p:extLst>
      <p:ext uri="{BB962C8B-B14F-4D97-AF65-F5344CB8AC3E}">
        <p14:creationId xmlns:p14="http://schemas.microsoft.com/office/powerpoint/2010/main" val="29318047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26507" y="651422"/>
            <a:ext cx="7880683" cy="6699270"/>
          </a:xfrm>
          <a:prstGeom prst="rect">
            <a:avLst/>
          </a:prstGeom>
        </p:spPr>
        <p:txBody>
          <a:bodyPr wrap="square">
            <a:spAutoFit/>
          </a:bodyPr>
          <a:lstStyle/>
          <a:p>
            <a:pPr marL="228600">
              <a:spcAft>
                <a:spcPts val="800"/>
              </a:spcAft>
            </a:pPr>
            <a:r>
              <a:rPr lang="ar-IQ" sz="4000" dirty="0" smtClean="0">
                <a:latin typeface="Calibri" panose="020F0502020204030204" pitchFamily="34" charset="0"/>
                <a:ea typeface="Calibri" panose="020F0502020204030204" pitchFamily="34" charset="0"/>
                <a:cs typeface="PT Bold Heading" pitchFamily="2" charset="-78"/>
              </a:rPr>
              <a:t>نعمل على تطوير </a:t>
            </a:r>
            <a:r>
              <a:rPr lang="ar-IQ" sz="4000" dirty="0">
                <a:latin typeface="Calibri" panose="020F0502020204030204" pitchFamily="34" charset="0"/>
                <a:ea typeface="Calibri" panose="020F0502020204030204" pitchFamily="34" charset="0"/>
                <a:cs typeface="PT Bold Heading" pitchFamily="2" charset="-78"/>
              </a:rPr>
              <a:t>و توفير الأجهزة المختبرية للتشخيص و متابعة </a:t>
            </a:r>
            <a:r>
              <a:rPr lang="ar-IQ" sz="4000" dirty="0" smtClean="0">
                <a:latin typeface="Calibri" panose="020F0502020204030204" pitchFamily="34" charset="0"/>
                <a:ea typeface="Calibri" panose="020F0502020204030204" pitchFamily="34" charset="0"/>
                <a:cs typeface="PT Bold Heading" pitchFamily="2" charset="-78"/>
              </a:rPr>
              <a:t>الحالات ..</a:t>
            </a:r>
          </a:p>
          <a:p>
            <a:pPr marL="228600">
              <a:spcAft>
                <a:spcPts val="800"/>
              </a:spcAft>
            </a:pPr>
            <a:endParaRPr lang="en-US" sz="4000" dirty="0" smtClean="0">
              <a:effectLst/>
              <a:latin typeface="Calibri" panose="020F0502020204030204" pitchFamily="34" charset="0"/>
              <a:ea typeface="Calibri" panose="020F0502020204030204" pitchFamily="34" charset="0"/>
              <a:cs typeface="PT Bold Heading" pitchFamily="2" charset="-78"/>
            </a:endParaRPr>
          </a:p>
          <a:p>
            <a:pPr marL="228600">
              <a:spcAft>
                <a:spcPts val="800"/>
              </a:spcAft>
            </a:pPr>
            <a:r>
              <a:rPr lang="ar-IQ" sz="4000" dirty="0" smtClean="0">
                <a:latin typeface="Calibri" panose="020F0502020204030204" pitchFamily="34" charset="0"/>
                <a:ea typeface="Calibri" panose="020F0502020204030204" pitchFamily="34" charset="0"/>
                <a:cs typeface="PT Bold Heading" pitchFamily="2" charset="-78"/>
              </a:rPr>
              <a:t>كما </a:t>
            </a:r>
            <a:r>
              <a:rPr lang="ar-IQ" sz="4000" dirty="0">
                <a:latin typeface="Calibri" panose="020F0502020204030204" pitchFamily="34" charset="0"/>
                <a:ea typeface="Calibri" panose="020F0502020204030204" pitchFamily="34" charset="0"/>
                <a:cs typeface="PT Bold Heading" pitchFamily="2" charset="-78"/>
              </a:rPr>
              <a:t>تم تدريب عدد من الباحثين </a:t>
            </a:r>
            <a:r>
              <a:rPr lang="ar-IQ" sz="4000" dirty="0" smtClean="0">
                <a:latin typeface="Calibri" panose="020F0502020204030204" pitchFamily="34" charset="0"/>
                <a:ea typeface="Calibri" panose="020F0502020204030204" pitchFamily="34" charset="0"/>
                <a:cs typeface="PT Bold Heading" pitchFamily="2" charset="-78"/>
              </a:rPr>
              <a:t>الصحـيين </a:t>
            </a:r>
            <a:r>
              <a:rPr lang="ar-IQ" sz="4000" dirty="0">
                <a:latin typeface="Calibri" panose="020F0502020204030204" pitchFamily="34" charset="0"/>
                <a:ea typeface="Calibri" panose="020F0502020204030204" pitchFamily="34" charset="0"/>
                <a:cs typeface="PT Bold Heading" pitchFamily="2" charset="-78"/>
              </a:rPr>
              <a:t>في الكليات لغرض التوعية </a:t>
            </a:r>
            <a:r>
              <a:rPr lang="ar-IQ" sz="4000" dirty="0" smtClean="0">
                <a:latin typeface="Calibri" panose="020F0502020204030204" pitchFamily="34" charset="0"/>
                <a:ea typeface="Calibri" panose="020F0502020204030204" pitchFamily="34" charset="0"/>
                <a:cs typeface="PT Bold Heading" pitchFamily="2" charset="-78"/>
              </a:rPr>
              <a:t>وإعطاء </a:t>
            </a:r>
            <a:r>
              <a:rPr lang="ar-KW" sz="4000" dirty="0" smtClean="0">
                <a:latin typeface="Calibri" panose="020F0502020204030204" pitchFamily="34" charset="0"/>
                <a:ea typeface="Calibri" panose="020F0502020204030204" pitchFamily="34" charset="0"/>
                <a:cs typeface="PT Bold Heading" pitchFamily="2" charset="-78"/>
              </a:rPr>
              <a:t>المشورة</a:t>
            </a:r>
            <a:r>
              <a:rPr lang="ar-IQ" sz="4000" dirty="0" smtClean="0">
                <a:latin typeface="Calibri" panose="020F0502020204030204" pitchFamily="34" charset="0"/>
                <a:ea typeface="Calibri" panose="020F0502020204030204" pitchFamily="34" charset="0"/>
                <a:cs typeface="PT Bold Heading" pitchFamily="2" charset="-78"/>
              </a:rPr>
              <a:t>.</a:t>
            </a:r>
          </a:p>
          <a:p>
            <a:pPr marL="228600">
              <a:spcAft>
                <a:spcPts val="800"/>
              </a:spcAft>
            </a:pPr>
            <a:endParaRPr lang="en-US" sz="4000" dirty="0" smtClean="0">
              <a:effectLst/>
              <a:latin typeface="Calibri" panose="020F0502020204030204" pitchFamily="34" charset="0"/>
              <a:ea typeface="Calibri" panose="020F0502020204030204" pitchFamily="34" charset="0"/>
              <a:cs typeface="PT Bold Heading" pitchFamily="2" charset="-78"/>
            </a:endParaRPr>
          </a:p>
          <a:p>
            <a:pPr marL="228600">
              <a:spcAft>
                <a:spcPts val="800"/>
              </a:spcAft>
            </a:pPr>
            <a:r>
              <a:rPr lang="ar-IQ" sz="4000" dirty="0" smtClean="0">
                <a:latin typeface="Calibri" panose="020F0502020204030204" pitchFamily="34" charset="0"/>
                <a:ea typeface="Calibri" panose="020F0502020204030204" pitchFamily="34" charset="0"/>
                <a:cs typeface="PT Bold Heading" pitchFamily="2" charset="-78"/>
              </a:rPr>
              <a:t>كما </a:t>
            </a:r>
            <a:r>
              <a:rPr lang="ar-IQ" sz="4000" dirty="0">
                <a:latin typeface="Calibri" panose="020F0502020204030204" pitchFamily="34" charset="0"/>
                <a:ea typeface="Calibri" panose="020F0502020204030204" pitchFamily="34" charset="0"/>
                <a:cs typeface="PT Bold Heading" pitchFamily="2" charset="-78"/>
              </a:rPr>
              <a:t>تقوم شعبة تعزيز الصحة بتقديم التوعية في الفئات </a:t>
            </a:r>
            <a:r>
              <a:rPr lang="ar-IQ" sz="4000" dirty="0" smtClean="0">
                <a:latin typeface="Calibri" panose="020F0502020204030204" pitchFamily="34" charset="0"/>
                <a:ea typeface="Calibri" panose="020F0502020204030204" pitchFamily="34" charset="0"/>
                <a:cs typeface="PT Bold Heading" pitchFamily="2" charset="-78"/>
              </a:rPr>
              <a:t>الخطرة..</a:t>
            </a:r>
            <a:endParaRPr lang="en-US" sz="4000" dirty="0" smtClean="0">
              <a:effectLst/>
              <a:latin typeface="Calibri" panose="020F0502020204030204" pitchFamily="34" charset="0"/>
              <a:ea typeface="Calibri" panose="020F0502020204030204" pitchFamily="34" charset="0"/>
              <a:cs typeface="PT Bold Heading" pitchFamily="2" charset="-78"/>
            </a:endParaRPr>
          </a:p>
          <a:p>
            <a:pPr marL="228600">
              <a:spcAft>
                <a:spcPts val="800"/>
              </a:spcAft>
            </a:pPr>
            <a:endParaRPr lang="en-US" sz="3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860057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49087" y="1371172"/>
            <a:ext cx="7634897" cy="4524315"/>
          </a:xfrm>
          <a:prstGeom prst="rect">
            <a:avLst/>
          </a:prstGeom>
        </p:spPr>
        <p:txBody>
          <a:bodyPr wrap="square">
            <a:spAutoFit/>
          </a:bodyPr>
          <a:lstStyle/>
          <a:p>
            <a:pPr algn="ctr"/>
            <a:r>
              <a:rPr lang="ar-KW" sz="4800" dirty="0" smtClean="0">
                <a:latin typeface="Calibri" panose="020F0502020204030204" pitchFamily="34" charset="0"/>
                <a:ea typeface="Calibri" panose="020F0502020204030204" pitchFamily="34" charset="0"/>
                <a:cs typeface="PT Bold Heading" pitchFamily="2" charset="-78"/>
              </a:rPr>
              <a:t>نؤكد مره اخرى </a:t>
            </a:r>
            <a:r>
              <a:rPr lang="ar-IQ" sz="4800" dirty="0" smtClean="0">
                <a:latin typeface="Calibri" panose="020F0502020204030204" pitchFamily="34" charset="0"/>
                <a:ea typeface="Calibri" panose="020F0502020204030204" pitchFamily="34" charset="0"/>
                <a:cs typeface="PT Bold Heading" pitchFamily="2" charset="-78"/>
              </a:rPr>
              <a:t>ان </a:t>
            </a:r>
            <a:r>
              <a:rPr lang="ar-IQ" sz="4800" dirty="0">
                <a:latin typeface="Calibri" panose="020F0502020204030204" pitchFamily="34" charset="0"/>
                <a:ea typeface="Calibri" panose="020F0502020204030204" pitchFamily="34" charset="0"/>
                <a:cs typeface="PT Bold Heading" pitchFamily="2" charset="-78"/>
              </a:rPr>
              <a:t>ظاهرة الإدمان هي من اخطر الآفات التي تفتك بمجتمعنا اذا لم يتم الإسراع بالحد منها و من هنا اقترح ان يكون هناك ميزانية خاصة لهذا البرنامج الخطير </a:t>
            </a:r>
            <a:endParaRPr lang="en-US" sz="4800" dirty="0">
              <a:cs typeface="PT Bold Heading" pitchFamily="2" charset="-78"/>
            </a:endParaRPr>
          </a:p>
        </p:txBody>
      </p:sp>
    </p:spTree>
    <p:extLst>
      <p:ext uri="{BB962C8B-B14F-4D97-AF65-F5344CB8AC3E}">
        <p14:creationId xmlns:p14="http://schemas.microsoft.com/office/powerpoint/2010/main" val="389139238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159</TotalTime>
  <Words>434</Words>
  <Application>Microsoft Office PowerPoint</Application>
  <PresentationFormat>عرض على الشاشة (3:4)‏</PresentationFormat>
  <Paragraphs>28</Paragraphs>
  <Slides>11</Slides>
  <Notes>0</Notes>
  <HiddenSlides>0</HiddenSlides>
  <MMClips>0</MMClips>
  <ScaleCrop>false</ScaleCrop>
  <HeadingPairs>
    <vt:vector size="4" baseType="variant">
      <vt:variant>
        <vt:lpstr>نسق</vt:lpstr>
      </vt:variant>
      <vt:variant>
        <vt:i4>1</vt:i4>
      </vt:variant>
      <vt:variant>
        <vt:lpstr>عناوين الشرائح</vt:lpstr>
      </vt:variant>
      <vt:variant>
        <vt:i4>11</vt:i4>
      </vt:variant>
    </vt:vector>
  </HeadingPairs>
  <TitlesOfParts>
    <vt:vector size="12" baseType="lpstr">
      <vt:lpstr>تدفق</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Maher</dc:creator>
  <cp:lastModifiedBy>Maher</cp:lastModifiedBy>
  <cp:revision>52</cp:revision>
  <dcterms:created xsi:type="dcterms:W3CDTF">2022-10-06T09:07:26Z</dcterms:created>
  <dcterms:modified xsi:type="dcterms:W3CDTF">2022-10-07T13:28:23Z</dcterms:modified>
</cp:coreProperties>
</file>